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727" r:id="rId1"/>
  </p:sldMasterIdLst>
  <p:notesMasterIdLst>
    <p:notesMasterId r:id="rId33"/>
  </p:notesMasterIdLst>
  <p:handoutMasterIdLst>
    <p:handoutMasterId r:id="rId34"/>
  </p:handoutMasterIdLst>
  <p:sldIdLst>
    <p:sldId id="256" r:id="rId2"/>
    <p:sldId id="444" r:id="rId3"/>
    <p:sldId id="445" r:id="rId4"/>
    <p:sldId id="297" r:id="rId5"/>
    <p:sldId id="298" r:id="rId6"/>
    <p:sldId id="324" r:id="rId7"/>
    <p:sldId id="332" r:id="rId8"/>
    <p:sldId id="312" r:id="rId9"/>
    <p:sldId id="306" r:id="rId10"/>
    <p:sldId id="307" r:id="rId11"/>
    <p:sldId id="309" r:id="rId12"/>
    <p:sldId id="308" r:id="rId13"/>
    <p:sldId id="311" r:id="rId14"/>
    <p:sldId id="316" r:id="rId15"/>
    <p:sldId id="310" r:id="rId16"/>
    <p:sldId id="331" r:id="rId17"/>
    <p:sldId id="299" r:id="rId18"/>
    <p:sldId id="302" r:id="rId19"/>
    <p:sldId id="315" r:id="rId20"/>
    <p:sldId id="300" r:id="rId21"/>
    <p:sldId id="317" r:id="rId22"/>
    <p:sldId id="326" r:id="rId23"/>
    <p:sldId id="327" r:id="rId24"/>
    <p:sldId id="301" r:id="rId25"/>
    <p:sldId id="303" r:id="rId26"/>
    <p:sldId id="304" r:id="rId27"/>
    <p:sldId id="322" r:id="rId28"/>
    <p:sldId id="323" r:id="rId29"/>
    <p:sldId id="314" r:id="rId30"/>
    <p:sldId id="330" r:id="rId31"/>
    <p:sldId id="329" r:id="rId32"/>
  </p:sldIdLst>
  <p:sldSz cx="12192000" cy="6858000"/>
  <p:notesSz cx="6858000" cy="9144000"/>
  <p:custShowLst>
    <p:custShow name="Custom Show 1" id="0">
      <p:sldLst/>
    </p:custShow>
  </p:custShow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Rathbun, Monica" initials="RM" lastIdx="11" clrIdx="0"/>
</p:cmAuthorLst>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C00"/>
    <a:srgbClr val="303C1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676" autoAdjust="0"/>
    <p:restoredTop sz="92911" autoAdjust="0"/>
  </p:normalViewPr>
  <p:slideViewPr>
    <p:cSldViewPr>
      <p:cViewPr varScale="1">
        <p:scale>
          <a:sx n="99" d="100"/>
          <a:sy n="99" d="100"/>
        </p:scale>
        <p:origin x="72" y="84"/>
      </p:cViewPr>
      <p:guideLst>
        <p:guide orient="horz" pos="2160"/>
        <p:guide pos="3840"/>
      </p:guideLst>
    </p:cSldViewPr>
  </p:slideViewPr>
  <p:outlineViewPr>
    <p:cViewPr>
      <p:scale>
        <a:sx n="33" d="100"/>
        <a:sy n="33" d="100"/>
      </p:scale>
      <p:origin x="0" y="848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commentAuthors" Target="commentAuthors.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a:t>SQL Saturday #104</a:t>
            </a: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EF2B3480-CA88-4594-9521-B1E77325B14D}" type="datetimeFigureOut">
              <a:rPr lang="en-US" smtClean="0"/>
              <a:pPr/>
              <a:t>12/15/2018</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r>
              <a:rPr lang="en-US"/>
              <a:t>abcd</a:t>
            </a: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1D043FF-0C89-4F6B-8CA9-B6CA423A32BC}" type="slidenum">
              <a:rPr lang="en-US" smtClean="0"/>
              <a:pPr/>
              <a:t>‹#›</a:t>
            </a:fld>
            <a:endParaRPr lang="en-US"/>
          </a:p>
        </p:txBody>
      </p:sp>
    </p:spTree>
    <p:extLst>
      <p:ext uri="{BB962C8B-B14F-4D97-AF65-F5344CB8AC3E}">
        <p14:creationId xmlns:p14="http://schemas.microsoft.com/office/powerpoint/2010/main" val="3943127191"/>
      </p:ext>
    </p:extLst>
  </p:cSld>
  <p:clrMap bg1="lt1" tx1="dk1" bg2="lt2" tx2="dk2" accent1="accent1" accent2="accent2" accent3="accent3" accent4="accent4" accent5="accent5" accent6="accent6" hlink="hlink" folHlink="folHlink"/>
  <p:hf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a:t>SQL Saturday #104</a:t>
            </a: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98A984C-D252-4BF7-A3B9-5A419B3D7813}" type="datetimeFigureOut">
              <a:rPr lang="en-US" smtClean="0"/>
              <a:pPr/>
              <a:t>12/15/2018</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r>
              <a:rPr lang="en-US"/>
              <a:t>abcd</a:t>
            </a: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45833A9-3C38-498B-8582-FB1564E5EF12}" type="slidenum">
              <a:rPr lang="en-US" smtClean="0"/>
              <a:pPr/>
              <a:t>‹#›</a:t>
            </a:fld>
            <a:endParaRPr lang="en-US"/>
          </a:p>
        </p:txBody>
      </p:sp>
    </p:spTree>
    <p:extLst>
      <p:ext uri="{BB962C8B-B14F-4D97-AF65-F5344CB8AC3E}">
        <p14:creationId xmlns:p14="http://schemas.microsoft.com/office/powerpoint/2010/main" val="2120689357"/>
      </p:ext>
    </p:extLst>
  </p:cSld>
  <p:clrMap bg1="lt1" tx1="dk1" bg2="lt2" tx2="dk2" accent1="accent1" accent2="accent2" accent3="accent3" accent4="accent4" accent5="accent5" accent6="accent6" hlink="hlink" folHlink="folHlink"/>
  <p:hf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1536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lnSpc>
                <a:spcPct val="80000"/>
              </a:lnSpc>
            </a:pPr>
            <a:endParaRPr lang="en-US" altLang="en-US" dirty="0">
              <a:ea typeface="ＭＳ Ｐゴシック" charset="-128"/>
            </a:endParaRPr>
          </a:p>
        </p:txBody>
      </p:sp>
      <p:sp>
        <p:nvSpPr>
          <p:cNvPr id="1536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B4A80B45-7012-B74A-923D-F2F3E2DC15C7}" type="slidenum">
              <a:rPr lang="en-US" altLang="en-US" sz="1200"/>
              <a:pPr eaLnBrk="1" hangingPunct="1"/>
              <a:t>1</a:t>
            </a:fld>
            <a:endParaRPr lang="en-US" altLang="en-US" sz="1200"/>
          </a:p>
        </p:txBody>
      </p:sp>
    </p:spTree>
    <p:extLst>
      <p:ext uri="{BB962C8B-B14F-4D97-AF65-F5344CB8AC3E}">
        <p14:creationId xmlns:p14="http://schemas.microsoft.com/office/powerpoint/2010/main" val="10300127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aseline="0" dirty="0"/>
              <a:t>If Successful, the artifact is passed to the release manager.  In this case it’s Octopus Deploy.  </a:t>
            </a:r>
          </a:p>
        </p:txBody>
      </p:sp>
      <p:sp>
        <p:nvSpPr>
          <p:cNvPr id="4" name="Header Placeholder 3"/>
          <p:cNvSpPr>
            <a:spLocks noGrp="1"/>
          </p:cNvSpPr>
          <p:nvPr>
            <p:ph type="hdr" sz="quarter" idx="10"/>
          </p:nvPr>
        </p:nvSpPr>
        <p:spPr/>
        <p:txBody>
          <a:bodyPr/>
          <a:lstStyle/>
          <a:p>
            <a:r>
              <a:rPr lang="en-US"/>
              <a:t>SQL Saturday #104</a:t>
            </a:r>
          </a:p>
        </p:txBody>
      </p:sp>
      <p:sp>
        <p:nvSpPr>
          <p:cNvPr id="5" name="Slide Number Placeholder 4"/>
          <p:cNvSpPr>
            <a:spLocks noGrp="1"/>
          </p:cNvSpPr>
          <p:nvPr>
            <p:ph type="sldNum" sz="quarter" idx="11"/>
          </p:nvPr>
        </p:nvSpPr>
        <p:spPr/>
        <p:txBody>
          <a:bodyPr/>
          <a:lstStyle/>
          <a:p>
            <a:fld id="{345833A9-3C38-498B-8582-FB1564E5EF12}" type="slidenum">
              <a:rPr lang="en-US" smtClean="0"/>
              <a:pPr/>
              <a:t>14</a:t>
            </a:fld>
            <a:endParaRPr lang="en-US"/>
          </a:p>
        </p:txBody>
      </p:sp>
    </p:spTree>
    <p:extLst>
      <p:ext uri="{BB962C8B-B14F-4D97-AF65-F5344CB8AC3E}">
        <p14:creationId xmlns:p14="http://schemas.microsoft.com/office/powerpoint/2010/main" val="23898905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release manager then</a:t>
            </a:r>
            <a:r>
              <a:rPr lang="en-US" baseline="0" dirty="0"/>
              <a:t> determine which environment it needs to be deployed to.  This can be manual or configured for an automatic deployment.  This can also be configured to allow for a “review” process to ensure the changes are valid and consistent.  Think of this as a final gatekeeper.  </a:t>
            </a:r>
          </a:p>
        </p:txBody>
      </p:sp>
      <p:sp>
        <p:nvSpPr>
          <p:cNvPr id="4" name="Header Placeholder 3"/>
          <p:cNvSpPr>
            <a:spLocks noGrp="1"/>
          </p:cNvSpPr>
          <p:nvPr>
            <p:ph type="hdr" sz="quarter" idx="10"/>
          </p:nvPr>
        </p:nvSpPr>
        <p:spPr/>
        <p:txBody>
          <a:bodyPr/>
          <a:lstStyle/>
          <a:p>
            <a:r>
              <a:rPr lang="en-US"/>
              <a:t>SQL Saturday #104</a:t>
            </a:r>
          </a:p>
        </p:txBody>
      </p:sp>
      <p:sp>
        <p:nvSpPr>
          <p:cNvPr id="5" name="Slide Number Placeholder 4"/>
          <p:cNvSpPr>
            <a:spLocks noGrp="1"/>
          </p:cNvSpPr>
          <p:nvPr>
            <p:ph type="sldNum" sz="quarter" idx="11"/>
          </p:nvPr>
        </p:nvSpPr>
        <p:spPr/>
        <p:txBody>
          <a:bodyPr/>
          <a:lstStyle/>
          <a:p>
            <a:fld id="{345833A9-3C38-498B-8582-FB1564E5EF12}" type="slidenum">
              <a:rPr lang="en-US" smtClean="0"/>
              <a:pPr/>
              <a:t>15</a:t>
            </a:fld>
            <a:endParaRPr lang="en-US"/>
          </a:p>
        </p:txBody>
      </p:sp>
    </p:spTree>
    <p:extLst>
      <p:ext uri="{BB962C8B-B14F-4D97-AF65-F5344CB8AC3E}">
        <p14:creationId xmlns:p14="http://schemas.microsoft.com/office/powerpoint/2010/main" val="23898905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Security is</a:t>
            </a:r>
            <a:r>
              <a:rPr lang="en-US" baseline="0" dirty="0"/>
              <a:t> and should be forefront in everybody’s mind.   Continuous delivery allows us to lock down all environments except for development</a:t>
            </a:r>
          </a:p>
          <a:p>
            <a:endParaRPr lang="en-US" baseline="0" dirty="0"/>
          </a:p>
          <a:p>
            <a:r>
              <a:rPr lang="en-US" baseline="0" dirty="0"/>
              <a:t>Process consistency ensures that things are deployed in a consistent manner.  This ties in with testing and ensuring that everything is tested in the same manner.  It’s also repeatable.  </a:t>
            </a:r>
          </a:p>
          <a:p>
            <a:endParaRPr lang="en-US" baseline="0" dirty="0"/>
          </a:p>
          <a:p>
            <a:r>
              <a:rPr lang="en-US" baseline="0" dirty="0"/>
              <a:t>Once things are tested thoroughly, a release management software such as Octopus Deploy allows us to deploy the “package” to production with a touch of a button.  It can also be scheduled.  No more late night deployments.  This is scary.  </a:t>
            </a:r>
          </a:p>
          <a:p>
            <a:endParaRPr lang="en-US" baseline="0" dirty="0"/>
          </a:p>
          <a:p>
            <a:r>
              <a:rPr lang="en-US" baseline="0" dirty="0"/>
              <a:t>By having consistent testing, the DBA’s are no longer the bottleneck in the deployment process.  If there is a code sniffer (SQL </a:t>
            </a:r>
            <a:r>
              <a:rPr lang="en-US" baseline="0" dirty="0" err="1"/>
              <a:t>Enlight</a:t>
            </a:r>
            <a:r>
              <a:rPr lang="en-US" baseline="0" dirty="0"/>
              <a:t>/SQL Cop) looing for bad design/code patterns in the process, developers can get even faster feedback on required changes without a DBA being involved.  </a:t>
            </a:r>
          </a:p>
          <a:p>
            <a:endParaRPr lang="en-US" baseline="0" dirty="0"/>
          </a:p>
          <a:p>
            <a:r>
              <a:rPr lang="en-US" baseline="0" dirty="0"/>
              <a:t>DBA’s can then focus on other things such as new design architecture or improving the environment. </a:t>
            </a:r>
          </a:p>
          <a:p>
            <a:endParaRPr lang="en-US" baseline="0" dirty="0"/>
          </a:p>
          <a:p>
            <a:r>
              <a:rPr lang="en-US" baseline="0" dirty="0"/>
              <a:t>If the process has testing built in, via </a:t>
            </a:r>
            <a:r>
              <a:rPr lang="en-US" baseline="0" dirty="0" err="1"/>
              <a:t>tsqlt</a:t>
            </a:r>
            <a:r>
              <a:rPr lang="en-US" baseline="0" dirty="0"/>
              <a:t> or other methods, then the developers of the change can get faster feedback on issues.  The DBA is no longer the bottleneck.</a:t>
            </a:r>
          </a:p>
          <a:p>
            <a:endParaRPr lang="en-US" baseline="0" dirty="0"/>
          </a:p>
          <a:p>
            <a:endParaRPr lang="en-US" dirty="0"/>
          </a:p>
        </p:txBody>
      </p:sp>
      <p:sp>
        <p:nvSpPr>
          <p:cNvPr id="4" name="Header Placeholder 3"/>
          <p:cNvSpPr>
            <a:spLocks noGrp="1"/>
          </p:cNvSpPr>
          <p:nvPr>
            <p:ph type="hdr" sz="quarter" idx="10"/>
          </p:nvPr>
        </p:nvSpPr>
        <p:spPr/>
        <p:txBody>
          <a:bodyPr/>
          <a:lstStyle/>
          <a:p>
            <a:r>
              <a:rPr lang="en-US"/>
              <a:t>SQL Saturday #104</a:t>
            </a:r>
          </a:p>
        </p:txBody>
      </p:sp>
      <p:sp>
        <p:nvSpPr>
          <p:cNvPr id="5" name="Slide Number Placeholder 4"/>
          <p:cNvSpPr>
            <a:spLocks noGrp="1"/>
          </p:cNvSpPr>
          <p:nvPr>
            <p:ph type="sldNum" sz="quarter" idx="11"/>
          </p:nvPr>
        </p:nvSpPr>
        <p:spPr/>
        <p:txBody>
          <a:bodyPr/>
          <a:lstStyle/>
          <a:p>
            <a:fld id="{345833A9-3C38-498B-8582-FB1564E5EF12}" type="slidenum">
              <a:rPr lang="en-US" smtClean="0"/>
              <a:pPr/>
              <a:t>17</a:t>
            </a:fld>
            <a:endParaRPr lang="en-US"/>
          </a:p>
        </p:txBody>
      </p:sp>
    </p:spTree>
    <p:extLst>
      <p:ext uri="{BB962C8B-B14F-4D97-AF65-F5344CB8AC3E}">
        <p14:creationId xmlns:p14="http://schemas.microsoft.com/office/powerpoint/2010/main" val="34792445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aseline="0" dirty="0"/>
              <a:t>Locking down the environments from changes forces all development changes through the process. Except for production issue changes. </a:t>
            </a:r>
          </a:p>
          <a:p>
            <a:endParaRPr lang="en-US" baseline="0" dirty="0"/>
          </a:p>
          <a:p>
            <a:r>
              <a:rPr lang="en-US" baseline="0" dirty="0"/>
              <a:t>The release manager software will have the appropriate permissions to do the work.  It won’t need SA rights but most likely DBO. </a:t>
            </a:r>
          </a:p>
          <a:p>
            <a:endParaRPr lang="en-US" baseline="0" dirty="0"/>
          </a:p>
          <a:p>
            <a:r>
              <a:rPr lang="en-US" baseline="0" dirty="0"/>
              <a:t>A dedicated development environment</a:t>
            </a:r>
          </a:p>
          <a:p>
            <a:endParaRPr lang="en-US" baseline="0" dirty="0"/>
          </a:p>
        </p:txBody>
      </p:sp>
      <p:sp>
        <p:nvSpPr>
          <p:cNvPr id="4" name="Header Placeholder 3"/>
          <p:cNvSpPr>
            <a:spLocks noGrp="1"/>
          </p:cNvSpPr>
          <p:nvPr>
            <p:ph type="hdr" sz="quarter" idx="10"/>
          </p:nvPr>
        </p:nvSpPr>
        <p:spPr/>
        <p:txBody>
          <a:bodyPr/>
          <a:lstStyle/>
          <a:p>
            <a:r>
              <a:rPr lang="en-US"/>
              <a:t>SQL Saturday #104</a:t>
            </a:r>
          </a:p>
        </p:txBody>
      </p:sp>
      <p:sp>
        <p:nvSpPr>
          <p:cNvPr id="5" name="Slide Number Placeholder 4"/>
          <p:cNvSpPr>
            <a:spLocks noGrp="1"/>
          </p:cNvSpPr>
          <p:nvPr>
            <p:ph type="sldNum" sz="quarter" idx="11"/>
          </p:nvPr>
        </p:nvSpPr>
        <p:spPr/>
        <p:txBody>
          <a:bodyPr/>
          <a:lstStyle/>
          <a:p>
            <a:fld id="{345833A9-3C38-498B-8582-FB1564E5EF12}" type="slidenum">
              <a:rPr lang="en-US" smtClean="0"/>
              <a:pPr/>
              <a:t>18</a:t>
            </a:fld>
            <a:endParaRPr lang="en-US"/>
          </a:p>
        </p:txBody>
      </p:sp>
    </p:spTree>
    <p:extLst>
      <p:ext uri="{BB962C8B-B14F-4D97-AF65-F5344CB8AC3E}">
        <p14:creationId xmlns:p14="http://schemas.microsoft.com/office/powerpoint/2010/main" val="21155669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aseline="0" dirty="0"/>
              <a:t>If all permissions (except for </a:t>
            </a:r>
            <a:r>
              <a:rPr lang="en-US" baseline="0" dirty="0" err="1"/>
              <a:t>db_datareader</a:t>
            </a:r>
            <a:r>
              <a:rPr lang="en-US" baseline="0" dirty="0"/>
              <a:t> &amp; maybe </a:t>
            </a:r>
            <a:r>
              <a:rPr lang="en-US" baseline="0" dirty="0" err="1"/>
              <a:t>db_datawriter</a:t>
            </a:r>
            <a:r>
              <a:rPr lang="en-US" baseline="0" dirty="0"/>
              <a:t>) are removed from all environments except for Development, then all changes are forced into the continuous delivery route.  The only way to get a change into production is through the continuous delivery process. </a:t>
            </a:r>
          </a:p>
          <a:p>
            <a:endParaRPr lang="en-US" baseline="0" dirty="0"/>
          </a:p>
          <a:p>
            <a:r>
              <a:rPr lang="en-US" baseline="0" dirty="0"/>
              <a:t>If the Production DBA needs to make an emergency change, they should be diligent for getting that change back into source control or work the process. </a:t>
            </a:r>
          </a:p>
        </p:txBody>
      </p:sp>
      <p:sp>
        <p:nvSpPr>
          <p:cNvPr id="4" name="Header Placeholder 3"/>
          <p:cNvSpPr>
            <a:spLocks noGrp="1"/>
          </p:cNvSpPr>
          <p:nvPr>
            <p:ph type="hdr" sz="quarter" idx="10"/>
          </p:nvPr>
        </p:nvSpPr>
        <p:spPr/>
        <p:txBody>
          <a:bodyPr/>
          <a:lstStyle/>
          <a:p>
            <a:r>
              <a:rPr lang="en-US"/>
              <a:t>SQL Saturday #104</a:t>
            </a:r>
          </a:p>
        </p:txBody>
      </p:sp>
      <p:sp>
        <p:nvSpPr>
          <p:cNvPr id="5" name="Slide Number Placeholder 4"/>
          <p:cNvSpPr>
            <a:spLocks noGrp="1"/>
          </p:cNvSpPr>
          <p:nvPr>
            <p:ph type="sldNum" sz="quarter" idx="11"/>
          </p:nvPr>
        </p:nvSpPr>
        <p:spPr/>
        <p:txBody>
          <a:bodyPr/>
          <a:lstStyle/>
          <a:p>
            <a:fld id="{345833A9-3C38-498B-8582-FB1564E5EF12}" type="slidenum">
              <a:rPr lang="en-US" smtClean="0"/>
              <a:pPr/>
              <a:t>19</a:t>
            </a:fld>
            <a:endParaRPr lang="en-US"/>
          </a:p>
        </p:txBody>
      </p:sp>
    </p:spTree>
    <p:extLst>
      <p:ext uri="{BB962C8B-B14F-4D97-AF65-F5344CB8AC3E}">
        <p14:creationId xmlns:p14="http://schemas.microsoft.com/office/powerpoint/2010/main" val="23898905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Development standards</a:t>
            </a:r>
          </a:p>
          <a:p>
            <a:r>
              <a:rPr lang="en-US" dirty="0"/>
              <a:t>Testing standards</a:t>
            </a:r>
          </a:p>
          <a:p>
            <a:endParaRPr lang="en-US" dirty="0"/>
          </a:p>
          <a:p>
            <a:r>
              <a:rPr lang="en-US" dirty="0"/>
              <a:t>Use</a:t>
            </a:r>
            <a:r>
              <a:rPr lang="en-US" baseline="0" dirty="0"/>
              <a:t> the continuous delivery process to enforce the standards. </a:t>
            </a:r>
          </a:p>
          <a:p>
            <a:endParaRPr lang="en-US" baseline="0" dirty="0"/>
          </a:p>
          <a:p>
            <a:r>
              <a:rPr lang="en-US" baseline="0" dirty="0"/>
              <a:t>Continuous delivery allows the process to be repeatable which in turn is consistent.  </a:t>
            </a:r>
            <a:endParaRPr lang="en-US" dirty="0"/>
          </a:p>
        </p:txBody>
      </p:sp>
      <p:sp>
        <p:nvSpPr>
          <p:cNvPr id="4" name="Header Placeholder 3"/>
          <p:cNvSpPr>
            <a:spLocks noGrp="1"/>
          </p:cNvSpPr>
          <p:nvPr>
            <p:ph type="hdr" sz="quarter" idx="10"/>
          </p:nvPr>
        </p:nvSpPr>
        <p:spPr/>
        <p:txBody>
          <a:bodyPr/>
          <a:lstStyle/>
          <a:p>
            <a:r>
              <a:rPr lang="en-US"/>
              <a:t>SQL Saturday #104</a:t>
            </a:r>
          </a:p>
        </p:txBody>
      </p:sp>
      <p:sp>
        <p:nvSpPr>
          <p:cNvPr id="5" name="Slide Number Placeholder 4"/>
          <p:cNvSpPr>
            <a:spLocks noGrp="1"/>
          </p:cNvSpPr>
          <p:nvPr>
            <p:ph type="sldNum" sz="quarter" idx="11"/>
          </p:nvPr>
        </p:nvSpPr>
        <p:spPr/>
        <p:txBody>
          <a:bodyPr/>
          <a:lstStyle/>
          <a:p>
            <a:fld id="{345833A9-3C38-498B-8582-FB1564E5EF12}" type="slidenum">
              <a:rPr lang="en-US" smtClean="0"/>
              <a:pPr/>
              <a:t>20</a:t>
            </a:fld>
            <a:endParaRPr lang="en-US"/>
          </a:p>
        </p:txBody>
      </p:sp>
    </p:spTree>
    <p:extLst>
      <p:ext uri="{BB962C8B-B14F-4D97-AF65-F5344CB8AC3E}">
        <p14:creationId xmlns:p14="http://schemas.microsoft.com/office/powerpoint/2010/main" val="29907989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If we look at the path of continuous delivery from a standards</a:t>
            </a:r>
            <a:r>
              <a:rPr lang="en-US" baseline="0" dirty="0"/>
              <a:t> view point, all development changes should be forced through the continuous delivery process.  With security locked down, there isn’t any good way to get changes into production. </a:t>
            </a:r>
          </a:p>
        </p:txBody>
      </p:sp>
      <p:sp>
        <p:nvSpPr>
          <p:cNvPr id="4" name="Header Placeholder 3"/>
          <p:cNvSpPr>
            <a:spLocks noGrp="1"/>
          </p:cNvSpPr>
          <p:nvPr>
            <p:ph type="hdr" sz="quarter" idx="10"/>
          </p:nvPr>
        </p:nvSpPr>
        <p:spPr/>
        <p:txBody>
          <a:bodyPr/>
          <a:lstStyle/>
          <a:p>
            <a:r>
              <a:rPr lang="en-US"/>
              <a:t>SQL Saturday #104</a:t>
            </a:r>
          </a:p>
        </p:txBody>
      </p:sp>
      <p:sp>
        <p:nvSpPr>
          <p:cNvPr id="5" name="Slide Number Placeholder 4"/>
          <p:cNvSpPr>
            <a:spLocks noGrp="1"/>
          </p:cNvSpPr>
          <p:nvPr>
            <p:ph type="sldNum" sz="quarter" idx="11"/>
          </p:nvPr>
        </p:nvSpPr>
        <p:spPr/>
        <p:txBody>
          <a:bodyPr/>
          <a:lstStyle/>
          <a:p>
            <a:fld id="{345833A9-3C38-498B-8582-FB1564E5EF12}" type="slidenum">
              <a:rPr lang="en-US" smtClean="0"/>
              <a:pPr/>
              <a:t>21</a:t>
            </a:fld>
            <a:endParaRPr lang="en-US"/>
          </a:p>
        </p:txBody>
      </p:sp>
    </p:spTree>
    <p:extLst>
      <p:ext uri="{BB962C8B-B14F-4D97-AF65-F5344CB8AC3E}">
        <p14:creationId xmlns:p14="http://schemas.microsoft.com/office/powerpoint/2010/main" val="23898905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If we look at the path of continuous delivery from a standards</a:t>
            </a:r>
            <a:r>
              <a:rPr lang="en-US" baseline="0" dirty="0"/>
              <a:t> view point, all development changes should be forced through the continuous delivery process.  With security locked down, there isn’t any good way to get changes into production. </a:t>
            </a:r>
          </a:p>
        </p:txBody>
      </p:sp>
      <p:sp>
        <p:nvSpPr>
          <p:cNvPr id="4" name="Header Placeholder 3"/>
          <p:cNvSpPr>
            <a:spLocks noGrp="1"/>
          </p:cNvSpPr>
          <p:nvPr>
            <p:ph type="hdr" sz="quarter" idx="10"/>
          </p:nvPr>
        </p:nvSpPr>
        <p:spPr/>
        <p:txBody>
          <a:bodyPr/>
          <a:lstStyle/>
          <a:p>
            <a:r>
              <a:rPr lang="en-US"/>
              <a:t>SQL Saturday #104</a:t>
            </a:r>
          </a:p>
        </p:txBody>
      </p:sp>
      <p:sp>
        <p:nvSpPr>
          <p:cNvPr id="5" name="Slide Number Placeholder 4"/>
          <p:cNvSpPr>
            <a:spLocks noGrp="1"/>
          </p:cNvSpPr>
          <p:nvPr>
            <p:ph type="sldNum" sz="quarter" idx="11"/>
          </p:nvPr>
        </p:nvSpPr>
        <p:spPr/>
        <p:txBody>
          <a:bodyPr/>
          <a:lstStyle/>
          <a:p>
            <a:fld id="{345833A9-3C38-498B-8582-FB1564E5EF12}" type="slidenum">
              <a:rPr lang="en-US" smtClean="0"/>
              <a:pPr/>
              <a:t>22</a:t>
            </a:fld>
            <a:endParaRPr lang="en-US"/>
          </a:p>
        </p:txBody>
      </p:sp>
    </p:spTree>
    <p:extLst>
      <p:ext uri="{BB962C8B-B14F-4D97-AF65-F5344CB8AC3E}">
        <p14:creationId xmlns:p14="http://schemas.microsoft.com/office/powerpoint/2010/main" val="23898905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If we look at the path of continuous delivery from a standards</a:t>
            </a:r>
            <a:r>
              <a:rPr lang="en-US" baseline="0" dirty="0"/>
              <a:t> view point, all development changes should be forced through the continuous delivery process.  With security locked down, there isn’t any good way to get changes into production. </a:t>
            </a:r>
          </a:p>
        </p:txBody>
      </p:sp>
      <p:sp>
        <p:nvSpPr>
          <p:cNvPr id="4" name="Header Placeholder 3"/>
          <p:cNvSpPr>
            <a:spLocks noGrp="1"/>
          </p:cNvSpPr>
          <p:nvPr>
            <p:ph type="hdr" sz="quarter" idx="10"/>
          </p:nvPr>
        </p:nvSpPr>
        <p:spPr/>
        <p:txBody>
          <a:bodyPr/>
          <a:lstStyle/>
          <a:p>
            <a:r>
              <a:rPr lang="en-US"/>
              <a:t>SQL Saturday #104</a:t>
            </a:r>
          </a:p>
        </p:txBody>
      </p:sp>
      <p:sp>
        <p:nvSpPr>
          <p:cNvPr id="5" name="Slide Number Placeholder 4"/>
          <p:cNvSpPr>
            <a:spLocks noGrp="1"/>
          </p:cNvSpPr>
          <p:nvPr>
            <p:ph type="sldNum" sz="quarter" idx="11"/>
          </p:nvPr>
        </p:nvSpPr>
        <p:spPr/>
        <p:txBody>
          <a:bodyPr/>
          <a:lstStyle/>
          <a:p>
            <a:fld id="{345833A9-3C38-498B-8582-FB1564E5EF12}" type="slidenum">
              <a:rPr lang="en-US" smtClean="0"/>
              <a:pPr/>
              <a:t>23</a:t>
            </a:fld>
            <a:endParaRPr lang="en-US"/>
          </a:p>
        </p:txBody>
      </p:sp>
    </p:spTree>
    <p:extLst>
      <p:ext uri="{BB962C8B-B14F-4D97-AF65-F5344CB8AC3E}">
        <p14:creationId xmlns:p14="http://schemas.microsoft.com/office/powerpoint/2010/main" val="23898905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If the environment is in a dedicated</a:t>
            </a:r>
            <a:r>
              <a:rPr lang="en-US" baseline="0" dirty="0"/>
              <a:t> model, meaning each developer has a copy of the database, then developers must communicate with each other to avoid conflicts when checking in. </a:t>
            </a:r>
          </a:p>
          <a:p>
            <a:endParaRPr lang="en-US" baseline="0" dirty="0"/>
          </a:p>
          <a:p>
            <a:r>
              <a:rPr lang="en-US" baseline="0" dirty="0"/>
              <a:t>Same is also true for the database developers and/or DBA’s.  </a:t>
            </a:r>
          </a:p>
          <a:p>
            <a:endParaRPr lang="en-US" baseline="0" dirty="0"/>
          </a:p>
          <a:p>
            <a:endParaRPr lang="en-US" dirty="0"/>
          </a:p>
        </p:txBody>
      </p:sp>
      <p:sp>
        <p:nvSpPr>
          <p:cNvPr id="4" name="Header Placeholder 3"/>
          <p:cNvSpPr>
            <a:spLocks noGrp="1"/>
          </p:cNvSpPr>
          <p:nvPr>
            <p:ph type="hdr" sz="quarter" idx="10"/>
          </p:nvPr>
        </p:nvSpPr>
        <p:spPr/>
        <p:txBody>
          <a:bodyPr/>
          <a:lstStyle/>
          <a:p>
            <a:r>
              <a:rPr lang="en-US"/>
              <a:t>SQL Saturday #104</a:t>
            </a:r>
          </a:p>
        </p:txBody>
      </p:sp>
      <p:sp>
        <p:nvSpPr>
          <p:cNvPr id="5" name="Slide Number Placeholder 4"/>
          <p:cNvSpPr>
            <a:spLocks noGrp="1"/>
          </p:cNvSpPr>
          <p:nvPr>
            <p:ph type="sldNum" sz="quarter" idx="11"/>
          </p:nvPr>
        </p:nvSpPr>
        <p:spPr/>
        <p:txBody>
          <a:bodyPr/>
          <a:lstStyle/>
          <a:p>
            <a:fld id="{345833A9-3C38-498B-8582-FB1564E5EF12}" type="slidenum">
              <a:rPr lang="en-US" smtClean="0"/>
              <a:pPr/>
              <a:t>24</a:t>
            </a:fld>
            <a:endParaRPr lang="en-US"/>
          </a:p>
        </p:txBody>
      </p:sp>
    </p:spTree>
    <p:extLst>
      <p:ext uri="{BB962C8B-B14F-4D97-AF65-F5344CB8AC3E}">
        <p14:creationId xmlns:p14="http://schemas.microsoft.com/office/powerpoint/2010/main" val="30526417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Continuous Delivery is usually</a:t>
            </a:r>
            <a:r>
              <a:rPr lang="en-US" baseline="0" dirty="0"/>
              <a:t> delivery of application/database changes automatically </a:t>
            </a:r>
            <a:r>
              <a:rPr lang="en-US" dirty="0"/>
              <a:t>up to the environment just before</a:t>
            </a:r>
            <a:r>
              <a:rPr lang="en-US" baseline="0" dirty="0"/>
              <a:t> production.  We can go to Production if it was decided, but human intervention is still required.  Database continuous delivery is always complicated by the data. We use tools to generate automatic deployment elements (artifacts) to be deployed to various environments. </a:t>
            </a:r>
          </a:p>
          <a:p>
            <a:endParaRPr lang="en-US" baseline="0" dirty="0"/>
          </a:p>
          <a:p>
            <a:r>
              <a:rPr lang="en-US" baseline="0" dirty="0"/>
              <a:t>Continuous deployment is all the way into production once the change is checked into source control and all testing is passed.  This requires rock solid testing methodologies on all fronts.  Very difficult to accomplish.  </a:t>
            </a:r>
          </a:p>
          <a:p>
            <a:endParaRPr lang="en-US" baseline="0" dirty="0"/>
          </a:p>
          <a:p>
            <a:endParaRPr lang="en-US" baseline="0" dirty="0"/>
          </a:p>
          <a:p>
            <a:r>
              <a:rPr lang="en-US" baseline="0" dirty="0"/>
              <a:t>Shared development model means that every developer will develop on the same database instance and/or database.  </a:t>
            </a:r>
          </a:p>
          <a:p>
            <a:endParaRPr lang="en-US" baseline="0" dirty="0"/>
          </a:p>
          <a:p>
            <a:endParaRPr lang="en-US" dirty="0"/>
          </a:p>
        </p:txBody>
      </p:sp>
      <p:sp>
        <p:nvSpPr>
          <p:cNvPr id="4" name="Header Placeholder 3"/>
          <p:cNvSpPr>
            <a:spLocks noGrp="1"/>
          </p:cNvSpPr>
          <p:nvPr>
            <p:ph type="hdr" sz="quarter" idx="10"/>
          </p:nvPr>
        </p:nvSpPr>
        <p:spPr/>
        <p:txBody>
          <a:bodyPr/>
          <a:lstStyle/>
          <a:p>
            <a:r>
              <a:rPr lang="en-US"/>
              <a:t>SQL Saturday #104</a:t>
            </a:r>
          </a:p>
        </p:txBody>
      </p:sp>
      <p:sp>
        <p:nvSpPr>
          <p:cNvPr id="5" name="Slide Number Placeholder 4"/>
          <p:cNvSpPr>
            <a:spLocks noGrp="1"/>
          </p:cNvSpPr>
          <p:nvPr>
            <p:ph type="sldNum" sz="quarter" idx="11"/>
          </p:nvPr>
        </p:nvSpPr>
        <p:spPr/>
        <p:txBody>
          <a:bodyPr/>
          <a:lstStyle/>
          <a:p>
            <a:fld id="{345833A9-3C38-498B-8582-FB1564E5EF12}" type="slidenum">
              <a:rPr lang="en-US" smtClean="0"/>
              <a:pPr/>
              <a:t>5</a:t>
            </a:fld>
            <a:endParaRPr lang="en-US"/>
          </a:p>
        </p:txBody>
      </p:sp>
    </p:spTree>
    <p:extLst>
      <p:ext uri="{BB962C8B-B14F-4D97-AF65-F5344CB8AC3E}">
        <p14:creationId xmlns:p14="http://schemas.microsoft.com/office/powerpoint/2010/main" val="40925659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Trusting the tools that you have in place to handle the deployments, such as Octopus Deploy is different than hitting F5.  </a:t>
            </a:r>
          </a:p>
          <a:p>
            <a:endParaRPr lang="en-US" dirty="0"/>
          </a:p>
          <a:p>
            <a:r>
              <a:rPr lang="en-US" dirty="0"/>
              <a:t>Deployments become easier</a:t>
            </a:r>
            <a:r>
              <a:rPr lang="en-US" baseline="0" dirty="0"/>
              <a:t> to maintain </a:t>
            </a:r>
            <a:endParaRPr lang="en-US" dirty="0"/>
          </a:p>
        </p:txBody>
      </p:sp>
      <p:sp>
        <p:nvSpPr>
          <p:cNvPr id="4" name="Header Placeholder 3"/>
          <p:cNvSpPr>
            <a:spLocks noGrp="1"/>
          </p:cNvSpPr>
          <p:nvPr>
            <p:ph type="hdr" sz="quarter" idx="10"/>
          </p:nvPr>
        </p:nvSpPr>
        <p:spPr/>
        <p:txBody>
          <a:bodyPr/>
          <a:lstStyle/>
          <a:p>
            <a:r>
              <a:rPr lang="en-US"/>
              <a:t>SQL Saturday #104</a:t>
            </a:r>
          </a:p>
        </p:txBody>
      </p:sp>
      <p:sp>
        <p:nvSpPr>
          <p:cNvPr id="5" name="Slide Number Placeholder 4"/>
          <p:cNvSpPr>
            <a:spLocks noGrp="1"/>
          </p:cNvSpPr>
          <p:nvPr>
            <p:ph type="sldNum" sz="quarter" idx="11"/>
          </p:nvPr>
        </p:nvSpPr>
        <p:spPr/>
        <p:txBody>
          <a:bodyPr/>
          <a:lstStyle/>
          <a:p>
            <a:fld id="{345833A9-3C38-498B-8582-FB1564E5EF12}" type="slidenum">
              <a:rPr lang="en-US" smtClean="0"/>
              <a:pPr/>
              <a:t>25</a:t>
            </a:fld>
            <a:endParaRPr lang="en-US"/>
          </a:p>
        </p:txBody>
      </p:sp>
    </p:spTree>
    <p:extLst>
      <p:ext uri="{BB962C8B-B14F-4D97-AF65-F5344CB8AC3E}">
        <p14:creationId xmlns:p14="http://schemas.microsoft.com/office/powerpoint/2010/main" val="208090169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 the demo I’ll show checking in a change to the database into source control, see how the integration</a:t>
            </a:r>
            <a:r>
              <a:rPr lang="en-US" baseline="0" dirty="0"/>
              <a:t> build server builds out the artifact &amp; the resulting file, how Octopus deploy will automatically deploy the release to the higher environment.  </a:t>
            </a:r>
          </a:p>
          <a:p>
            <a:endParaRPr lang="en-US" baseline="0" dirty="0"/>
          </a:p>
          <a:p>
            <a:r>
              <a:rPr lang="en-US" baseline="0" dirty="0"/>
              <a:t>I’ll also show the dashboard of Octopus deploy and why it’s stupid simple for a DBA to manage. </a:t>
            </a:r>
            <a:endParaRPr lang="en-US" dirty="0"/>
          </a:p>
        </p:txBody>
      </p:sp>
      <p:sp>
        <p:nvSpPr>
          <p:cNvPr id="4" name="Header Placeholder 3"/>
          <p:cNvSpPr>
            <a:spLocks noGrp="1"/>
          </p:cNvSpPr>
          <p:nvPr>
            <p:ph type="hdr" sz="quarter" idx="10"/>
          </p:nvPr>
        </p:nvSpPr>
        <p:spPr/>
        <p:txBody>
          <a:bodyPr/>
          <a:lstStyle/>
          <a:p>
            <a:r>
              <a:rPr lang="en-US"/>
              <a:t>SQL Saturday #104</a:t>
            </a:r>
          </a:p>
        </p:txBody>
      </p:sp>
      <p:sp>
        <p:nvSpPr>
          <p:cNvPr id="5" name="Slide Number Placeholder 4"/>
          <p:cNvSpPr>
            <a:spLocks noGrp="1"/>
          </p:cNvSpPr>
          <p:nvPr>
            <p:ph type="sldNum" sz="quarter" idx="11"/>
          </p:nvPr>
        </p:nvSpPr>
        <p:spPr/>
        <p:txBody>
          <a:bodyPr/>
          <a:lstStyle/>
          <a:p>
            <a:fld id="{345833A9-3C38-498B-8582-FB1564E5EF12}" type="slidenum">
              <a:rPr lang="en-US" smtClean="0"/>
              <a:pPr/>
              <a:t>26</a:t>
            </a:fld>
            <a:endParaRPr lang="en-US"/>
          </a:p>
        </p:txBody>
      </p:sp>
    </p:spTree>
    <p:extLst>
      <p:ext uri="{BB962C8B-B14F-4D97-AF65-F5344CB8AC3E}">
        <p14:creationId xmlns:p14="http://schemas.microsoft.com/office/powerpoint/2010/main" val="1160738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SQL Saturday #104</a:t>
            </a:r>
          </a:p>
        </p:txBody>
      </p:sp>
      <p:sp>
        <p:nvSpPr>
          <p:cNvPr id="5" name="Slide Number Placeholder 4"/>
          <p:cNvSpPr>
            <a:spLocks noGrp="1"/>
          </p:cNvSpPr>
          <p:nvPr>
            <p:ph type="sldNum" sz="quarter" idx="11"/>
          </p:nvPr>
        </p:nvSpPr>
        <p:spPr/>
        <p:txBody>
          <a:bodyPr/>
          <a:lstStyle/>
          <a:p>
            <a:fld id="{345833A9-3C38-498B-8582-FB1564E5EF12}" type="slidenum">
              <a:rPr lang="en-US" smtClean="0"/>
              <a:pPr/>
              <a:t>27</a:t>
            </a:fld>
            <a:endParaRPr lang="en-US"/>
          </a:p>
        </p:txBody>
      </p:sp>
    </p:spTree>
    <p:extLst>
      <p:ext uri="{BB962C8B-B14F-4D97-AF65-F5344CB8AC3E}">
        <p14:creationId xmlns:p14="http://schemas.microsoft.com/office/powerpoint/2010/main" val="88449725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45833A9-3C38-498B-8582-FB1564E5EF12}" type="slidenum">
              <a:rPr lang="en-US" smtClean="0"/>
              <a:pPr/>
              <a:t>31</a:t>
            </a:fld>
            <a:endParaRPr lang="en-US"/>
          </a:p>
        </p:txBody>
      </p:sp>
      <p:sp>
        <p:nvSpPr>
          <p:cNvPr id="6" name="Header Placeholder 5"/>
          <p:cNvSpPr>
            <a:spLocks noGrp="1"/>
          </p:cNvSpPr>
          <p:nvPr>
            <p:ph type="hdr" sz="quarter" idx="12"/>
          </p:nvPr>
        </p:nvSpPr>
        <p:spPr/>
        <p:txBody>
          <a:bodyPr/>
          <a:lstStyle/>
          <a:p>
            <a:r>
              <a:rPr lang="en-US"/>
              <a:t>SQL Saturday #104</a:t>
            </a:r>
          </a:p>
        </p:txBody>
      </p:sp>
    </p:spTree>
    <p:extLst>
      <p:ext uri="{BB962C8B-B14F-4D97-AF65-F5344CB8AC3E}">
        <p14:creationId xmlns:p14="http://schemas.microsoft.com/office/powerpoint/2010/main" val="12230005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aseline="0" dirty="0"/>
              <a:t>Red Gate Source Control for Databases, uses Team Foundation Server (TFS) on the back end.  Can use other source control systems such as Subversion (SVN).</a:t>
            </a:r>
          </a:p>
          <a:p>
            <a:endParaRPr lang="en-US" baseline="0" dirty="0"/>
          </a:p>
          <a:p>
            <a:r>
              <a:rPr lang="en-US" baseline="0" dirty="0"/>
              <a:t>Team City will integrate &amp; build any commit changes to the database source control.  The outcome of this process is a promotable nugget package that can be deployed with Octopus Deploy. </a:t>
            </a:r>
          </a:p>
          <a:p>
            <a:endParaRPr lang="en-US" baseline="0" dirty="0"/>
          </a:p>
          <a:p>
            <a:r>
              <a:rPr lang="en-US" baseline="0" dirty="0"/>
              <a:t>Dedicated development model means that every developer will have a local instance of SQL Server.  All changes will be done at this level and then push up to an integration server. </a:t>
            </a:r>
          </a:p>
          <a:p>
            <a:endParaRPr lang="en-US" dirty="0"/>
          </a:p>
        </p:txBody>
      </p:sp>
      <p:sp>
        <p:nvSpPr>
          <p:cNvPr id="4" name="Header Placeholder 3"/>
          <p:cNvSpPr>
            <a:spLocks noGrp="1"/>
          </p:cNvSpPr>
          <p:nvPr>
            <p:ph type="hdr" sz="quarter" idx="10"/>
          </p:nvPr>
        </p:nvSpPr>
        <p:spPr/>
        <p:txBody>
          <a:bodyPr/>
          <a:lstStyle/>
          <a:p>
            <a:r>
              <a:rPr lang="en-US"/>
              <a:t>SQL Saturday #104</a:t>
            </a:r>
          </a:p>
        </p:txBody>
      </p:sp>
      <p:sp>
        <p:nvSpPr>
          <p:cNvPr id="5" name="Slide Number Placeholder 4"/>
          <p:cNvSpPr>
            <a:spLocks noGrp="1"/>
          </p:cNvSpPr>
          <p:nvPr>
            <p:ph type="sldNum" sz="quarter" idx="11"/>
          </p:nvPr>
        </p:nvSpPr>
        <p:spPr/>
        <p:txBody>
          <a:bodyPr/>
          <a:lstStyle/>
          <a:p>
            <a:fld id="{345833A9-3C38-498B-8582-FB1564E5EF12}" type="slidenum">
              <a:rPr lang="en-US" smtClean="0"/>
              <a:pPr/>
              <a:t>6</a:t>
            </a:fld>
            <a:endParaRPr lang="en-US"/>
          </a:p>
        </p:txBody>
      </p:sp>
    </p:spTree>
    <p:extLst>
      <p:ext uri="{BB962C8B-B14F-4D97-AF65-F5344CB8AC3E}">
        <p14:creationId xmlns:p14="http://schemas.microsoft.com/office/powerpoint/2010/main" val="21812681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Developer develops</a:t>
            </a:r>
            <a:r>
              <a:rPr lang="en-US" baseline="0" dirty="0"/>
              <a:t> new database code.  The database is under some form of source control, Team Foundation Server of Subversion. </a:t>
            </a:r>
          </a:p>
          <a:p>
            <a:endParaRPr lang="en-US" baseline="0" dirty="0"/>
          </a:p>
          <a:p>
            <a:r>
              <a:rPr lang="en-US" baseline="0" dirty="0"/>
              <a:t>Some method is used to control the database within source control.  Red Gate Source Control or Visual Studio SSDT</a:t>
            </a:r>
          </a:p>
        </p:txBody>
      </p:sp>
      <p:sp>
        <p:nvSpPr>
          <p:cNvPr id="4" name="Header Placeholder 3"/>
          <p:cNvSpPr>
            <a:spLocks noGrp="1"/>
          </p:cNvSpPr>
          <p:nvPr>
            <p:ph type="hdr" sz="quarter" idx="10"/>
          </p:nvPr>
        </p:nvSpPr>
        <p:spPr/>
        <p:txBody>
          <a:bodyPr/>
          <a:lstStyle/>
          <a:p>
            <a:r>
              <a:rPr lang="en-US"/>
              <a:t>SQL Saturday #104</a:t>
            </a:r>
          </a:p>
        </p:txBody>
      </p:sp>
      <p:sp>
        <p:nvSpPr>
          <p:cNvPr id="5" name="Slide Number Placeholder 4"/>
          <p:cNvSpPr>
            <a:spLocks noGrp="1"/>
          </p:cNvSpPr>
          <p:nvPr>
            <p:ph type="sldNum" sz="quarter" idx="11"/>
          </p:nvPr>
        </p:nvSpPr>
        <p:spPr/>
        <p:txBody>
          <a:bodyPr/>
          <a:lstStyle/>
          <a:p>
            <a:fld id="{345833A9-3C38-498B-8582-FB1564E5EF12}" type="slidenum">
              <a:rPr lang="en-US" smtClean="0"/>
              <a:pPr/>
              <a:t>8</a:t>
            </a:fld>
            <a:endParaRPr lang="en-US"/>
          </a:p>
        </p:txBody>
      </p:sp>
    </p:spTree>
    <p:extLst>
      <p:ext uri="{BB962C8B-B14F-4D97-AF65-F5344CB8AC3E}">
        <p14:creationId xmlns:p14="http://schemas.microsoft.com/office/powerpoint/2010/main" val="23898905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Developer develops</a:t>
            </a:r>
            <a:r>
              <a:rPr lang="en-US" baseline="0" dirty="0"/>
              <a:t> new database code; checks in the changes into source control.</a:t>
            </a:r>
          </a:p>
        </p:txBody>
      </p:sp>
      <p:sp>
        <p:nvSpPr>
          <p:cNvPr id="4" name="Header Placeholder 3"/>
          <p:cNvSpPr>
            <a:spLocks noGrp="1"/>
          </p:cNvSpPr>
          <p:nvPr>
            <p:ph type="hdr" sz="quarter" idx="10"/>
          </p:nvPr>
        </p:nvSpPr>
        <p:spPr/>
        <p:txBody>
          <a:bodyPr/>
          <a:lstStyle/>
          <a:p>
            <a:r>
              <a:rPr lang="en-US"/>
              <a:t>SQL Saturday #104</a:t>
            </a:r>
          </a:p>
        </p:txBody>
      </p:sp>
      <p:sp>
        <p:nvSpPr>
          <p:cNvPr id="5" name="Slide Number Placeholder 4"/>
          <p:cNvSpPr>
            <a:spLocks noGrp="1"/>
          </p:cNvSpPr>
          <p:nvPr>
            <p:ph type="sldNum" sz="quarter" idx="11"/>
          </p:nvPr>
        </p:nvSpPr>
        <p:spPr/>
        <p:txBody>
          <a:bodyPr/>
          <a:lstStyle/>
          <a:p>
            <a:fld id="{345833A9-3C38-498B-8582-FB1564E5EF12}" type="slidenum">
              <a:rPr lang="en-US" smtClean="0"/>
              <a:pPr/>
              <a:t>9</a:t>
            </a:fld>
            <a:endParaRPr lang="en-US"/>
          </a:p>
        </p:txBody>
      </p:sp>
    </p:spTree>
    <p:extLst>
      <p:ext uri="{BB962C8B-B14F-4D97-AF65-F5344CB8AC3E}">
        <p14:creationId xmlns:p14="http://schemas.microsoft.com/office/powerpoint/2010/main" val="23898905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aseline="0" dirty="0"/>
              <a:t>The Build Server (via continuous integration) recognizes the check in, and begins to build the changes into an artifact.  The build process is essentially merging and testing development changes. Usually done on a dedicated server with continuous integration software such as Jenkins or </a:t>
            </a:r>
            <a:r>
              <a:rPr lang="en-US" baseline="0" dirty="0" err="1"/>
              <a:t>TeamCity</a:t>
            </a:r>
            <a:r>
              <a:rPr lang="en-US" baseline="0" dirty="0"/>
              <a:t>. </a:t>
            </a:r>
          </a:p>
          <a:p>
            <a:endParaRPr lang="en-US" baseline="0" dirty="0"/>
          </a:p>
          <a:p>
            <a:r>
              <a:rPr lang="en-US" baseline="0" dirty="0"/>
              <a:t> The artifact is the resulting object, which is a deployable object (think deployment scripts)</a:t>
            </a:r>
          </a:p>
        </p:txBody>
      </p:sp>
      <p:sp>
        <p:nvSpPr>
          <p:cNvPr id="4" name="Header Placeholder 3"/>
          <p:cNvSpPr>
            <a:spLocks noGrp="1"/>
          </p:cNvSpPr>
          <p:nvPr>
            <p:ph type="hdr" sz="quarter" idx="10"/>
          </p:nvPr>
        </p:nvSpPr>
        <p:spPr/>
        <p:txBody>
          <a:bodyPr/>
          <a:lstStyle/>
          <a:p>
            <a:r>
              <a:rPr lang="en-US"/>
              <a:t>SQL Saturday #104</a:t>
            </a:r>
          </a:p>
        </p:txBody>
      </p:sp>
      <p:sp>
        <p:nvSpPr>
          <p:cNvPr id="5" name="Slide Number Placeholder 4"/>
          <p:cNvSpPr>
            <a:spLocks noGrp="1"/>
          </p:cNvSpPr>
          <p:nvPr>
            <p:ph type="sldNum" sz="quarter" idx="11"/>
          </p:nvPr>
        </p:nvSpPr>
        <p:spPr/>
        <p:txBody>
          <a:bodyPr/>
          <a:lstStyle/>
          <a:p>
            <a:fld id="{345833A9-3C38-498B-8582-FB1564E5EF12}" type="slidenum">
              <a:rPr lang="en-US" smtClean="0"/>
              <a:pPr/>
              <a:t>10</a:t>
            </a:fld>
            <a:endParaRPr lang="en-US"/>
          </a:p>
        </p:txBody>
      </p:sp>
    </p:spTree>
    <p:extLst>
      <p:ext uri="{BB962C8B-B14F-4D97-AF65-F5344CB8AC3E}">
        <p14:creationId xmlns:p14="http://schemas.microsoft.com/office/powerpoint/2010/main" val="23898905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aseline="0" dirty="0"/>
              <a:t>If the artifact is successfully built, it moves to the Release Manager. If fails, notify the Developer. </a:t>
            </a:r>
          </a:p>
          <a:p>
            <a:endParaRPr lang="en-US" baseline="0" dirty="0"/>
          </a:p>
          <a:p>
            <a:r>
              <a:rPr lang="en-US" baseline="0" dirty="0"/>
              <a:t>Release manager then determines which environment the artifact needs to be deployed to.  </a:t>
            </a:r>
          </a:p>
        </p:txBody>
      </p:sp>
      <p:sp>
        <p:nvSpPr>
          <p:cNvPr id="4" name="Header Placeholder 3"/>
          <p:cNvSpPr>
            <a:spLocks noGrp="1"/>
          </p:cNvSpPr>
          <p:nvPr>
            <p:ph type="hdr" sz="quarter" idx="10"/>
          </p:nvPr>
        </p:nvSpPr>
        <p:spPr/>
        <p:txBody>
          <a:bodyPr/>
          <a:lstStyle/>
          <a:p>
            <a:r>
              <a:rPr lang="en-US"/>
              <a:t>SQL Saturday #104</a:t>
            </a:r>
          </a:p>
        </p:txBody>
      </p:sp>
      <p:sp>
        <p:nvSpPr>
          <p:cNvPr id="5" name="Slide Number Placeholder 4"/>
          <p:cNvSpPr>
            <a:spLocks noGrp="1"/>
          </p:cNvSpPr>
          <p:nvPr>
            <p:ph type="sldNum" sz="quarter" idx="11"/>
          </p:nvPr>
        </p:nvSpPr>
        <p:spPr/>
        <p:txBody>
          <a:bodyPr/>
          <a:lstStyle/>
          <a:p>
            <a:fld id="{345833A9-3C38-498B-8582-FB1564E5EF12}" type="slidenum">
              <a:rPr lang="en-US" smtClean="0"/>
              <a:pPr/>
              <a:t>11</a:t>
            </a:fld>
            <a:endParaRPr lang="en-US"/>
          </a:p>
        </p:txBody>
      </p:sp>
    </p:spTree>
    <p:extLst>
      <p:ext uri="{BB962C8B-B14F-4D97-AF65-F5344CB8AC3E}">
        <p14:creationId xmlns:p14="http://schemas.microsoft.com/office/powerpoint/2010/main" val="23898905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aseline="0" dirty="0"/>
              <a:t>The architect is the result, which is a deployable object (think deployment scripts)</a:t>
            </a:r>
          </a:p>
          <a:p>
            <a:endParaRPr lang="en-US" baseline="0" dirty="0"/>
          </a:p>
          <a:p>
            <a:r>
              <a:rPr lang="en-US" baseline="0" dirty="0"/>
              <a:t>If the artifact is successfully built, it moves to the Release Manager. If fails, notify the Developer. </a:t>
            </a:r>
          </a:p>
          <a:p>
            <a:endParaRPr lang="en-US" baseline="0" dirty="0"/>
          </a:p>
          <a:p>
            <a:r>
              <a:rPr lang="en-US" baseline="0" dirty="0"/>
              <a:t>Release manager then determines which environment the artifact needs to be deployed to.  </a:t>
            </a:r>
          </a:p>
          <a:p>
            <a:endParaRPr lang="en-US" baseline="0" dirty="0"/>
          </a:p>
          <a:p>
            <a:r>
              <a:rPr lang="en-US" baseline="0" dirty="0"/>
              <a:t>The tests could be anything from unit tests, to full blown testing software such a SQL </a:t>
            </a:r>
            <a:r>
              <a:rPr lang="en-US" baseline="0" dirty="0" err="1"/>
              <a:t>Enlight</a:t>
            </a:r>
            <a:r>
              <a:rPr lang="en-US" baseline="0" dirty="0"/>
              <a:t> or SQL Cop.</a:t>
            </a:r>
          </a:p>
        </p:txBody>
      </p:sp>
      <p:sp>
        <p:nvSpPr>
          <p:cNvPr id="4" name="Header Placeholder 3"/>
          <p:cNvSpPr>
            <a:spLocks noGrp="1"/>
          </p:cNvSpPr>
          <p:nvPr>
            <p:ph type="hdr" sz="quarter" idx="10"/>
          </p:nvPr>
        </p:nvSpPr>
        <p:spPr/>
        <p:txBody>
          <a:bodyPr/>
          <a:lstStyle/>
          <a:p>
            <a:r>
              <a:rPr lang="en-US"/>
              <a:t>SQL Saturday #104</a:t>
            </a:r>
          </a:p>
        </p:txBody>
      </p:sp>
      <p:sp>
        <p:nvSpPr>
          <p:cNvPr id="5" name="Slide Number Placeholder 4"/>
          <p:cNvSpPr>
            <a:spLocks noGrp="1"/>
          </p:cNvSpPr>
          <p:nvPr>
            <p:ph type="sldNum" sz="quarter" idx="11"/>
          </p:nvPr>
        </p:nvSpPr>
        <p:spPr/>
        <p:txBody>
          <a:bodyPr/>
          <a:lstStyle/>
          <a:p>
            <a:fld id="{345833A9-3C38-498B-8582-FB1564E5EF12}" type="slidenum">
              <a:rPr lang="en-US" smtClean="0"/>
              <a:pPr/>
              <a:t>12</a:t>
            </a:fld>
            <a:endParaRPr lang="en-US"/>
          </a:p>
        </p:txBody>
      </p:sp>
    </p:spTree>
    <p:extLst>
      <p:ext uri="{BB962C8B-B14F-4D97-AF65-F5344CB8AC3E}">
        <p14:creationId xmlns:p14="http://schemas.microsoft.com/office/powerpoint/2010/main" val="23898905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aseline="0" dirty="0"/>
              <a:t>Failed build sends a notification to the developer automatically informing them of the failed build.  This can be configured to include a number of information </a:t>
            </a:r>
            <a:r>
              <a:rPr lang="en-US" baseline="0" dirty="0" err="1"/>
              <a:t>tid</a:t>
            </a:r>
            <a:r>
              <a:rPr lang="en-US" baseline="0" dirty="0"/>
              <a:t>-bits.</a:t>
            </a:r>
          </a:p>
          <a:p>
            <a:endParaRPr lang="en-US" baseline="0" dirty="0"/>
          </a:p>
        </p:txBody>
      </p:sp>
      <p:sp>
        <p:nvSpPr>
          <p:cNvPr id="4" name="Header Placeholder 3"/>
          <p:cNvSpPr>
            <a:spLocks noGrp="1"/>
          </p:cNvSpPr>
          <p:nvPr>
            <p:ph type="hdr" sz="quarter" idx="10"/>
          </p:nvPr>
        </p:nvSpPr>
        <p:spPr/>
        <p:txBody>
          <a:bodyPr/>
          <a:lstStyle/>
          <a:p>
            <a:r>
              <a:rPr lang="en-US"/>
              <a:t>SQL Saturday #104</a:t>
            </a:r>
          </a:p>
        </p:txBody>
      </p:sp>
      <p:sp>
        <p:nvSpPr>
          <p:cNvPr id="5" name="Slide Number Placeholder 4"/>
          <p:cNvSpPr>
            <a:spLocks noGrp="1"/>
          </p:cNvSpPr>
          <p:nvPr>
            <p:ph type="sldNum" sz="quarter" idx="11"/>
          </p:nvPr>
        </p:nvSpPr>
        <p:spPr/>
        <p:txBody>
          <a:bodyPr/>
          <a:lstStyle/>
          <a:p>
            <a:fld id="{345833A9-3C38-498B-8582-FB1564E5EF12}" type="slidenum">
              <a:rPr lang="en-US" smtClean="0"/>
              <a:pPr/>
              <a:t>13</a:t>
            </a:fld>
            <a:endParaRPr lang="en-US"/>
          </a:p>
        </p:txBody>
      </p:sp>
    </p:spTree>
    <p:extLst>
      <p:ext uri="{BB962C8B-B14F-4D97-AF65-F5344CB8AC3E}">
        <p14:creationId xmlns:p14="http://schemas.microsoft.com/office/powerpoint/2010/main" val="238989052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9" name="Rectangle 8"/>
          <p:cNvSpPr/>
          <p:nvPr/>
        </p:nvSpPr>
        <p:spPr bwMode="ltGray">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80322" y="2733709"/>
            <a:ext cx="8144134" cy="1373070"/>
          </a:xfrm>
        </p:spPr>
        <p:txBody>
          <a:bodyPr anchor="b">
            <a:noAutofit/>
          </a:bodyPr>
          <a:lstStyle>
            <a:lvl1pPr algn="r">
              <a:defRPr sz="5400"/>
            </a:lvl1pPr>
          </a:lstStyle>
          <a:p>
            <a:r>
              <a:rPr lang="en-US"/>
              <a:t>Click to edit Master title style</a:t>
            </a:r>
            <a:endParaRPr lang="en-US" dirty="0"/>
          </a:p>
        </p:txBody>
      </p:sp>
      <p:sp>
        <p:nvSpPr>
          <p:cNvPr id="3" name="Subtitle 2"/>
          <p:cNvSpPr>
            <a:spLocks noGrp="1"/>
          </p:cNvSpPr>
          <p:nvPr>
            <p:ph type="subTitle" idx="1"/>
          </p:nvPr>
        </p:nvSpPr>
        <p:spPr>
          <a:xfrm>
            <a:off x="680322" y="4394039"/>
            <a:ext cx="8144134" cy="1117687"/>
          </a:xfrm>
        </p:spPr>
        <p:txBody>
          <a:bodyPr>
            <a:norm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ACDB3CC-F982-40F9-8DD6-BCC9AFBF44BD}" type="datetime1">
              <a:rPr lang="en-US" smtClean="0"/>
              <a:pPr/>
              <a:t>12/15/2018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9255346" y="2750337"/>
            <a:ext cx="1171888" cy="1356442"/>
          </a:xfrm>
        </p:spPr>
        <p:txBody>
          <a:bodyPr/>
          <a:lstStyle/>
          <a:p>
            <a:fld id="{8B37D5FE-740C-46F5-801A-FA5477D9711F}" type="slidenum">
              <a:rPr lang="en-US" smtClean="0"/>
              <a:pPr/>
              <a:t>‹#›</a:t>
            </a:fld>
            <a:endParaRPr lang="en-US" dirty="0"/>
          </a:p>
        </p:txBody>
      </p:sp>
    </p:spTree>
    <p:extLst>
      <p:ext uri="{BB962C8B-B14F-4D97-AF65-F5344CB8AC3E}">
        <p14:creationId xmlns:p14="http://schemas.microsoft.com/office/powerpoint/2010/main" val="12484850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4711616"/>
            <a:ext cx="9613859" cy="453051"/>
          </a:xfrm>
        </p:spPr>
        <p:txBody>
          <a:bodyPr anchor="b">
            <a:normAutofit/>
          </a:bodyPr>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0322" y="609597"/>
            <a:ext cx="9613859" cy="3589575"/>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19" y="5169583"/>
            <a:ext cx="9613862" cy="6229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0A283A0-15D9-40B5-8988-0CF567A14D51}" type="datetime1">
              <a:rPr lang="en-US" smtClean="0"/>
              <a:pPr/>
              <a:t>12/15/2018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10729455" y="4711309"/>
            <a:ext cx="1154151" cy="1090789"/>
          </a:xfrm>
        </p:spPr>
        <p:txBody>
          <a:bodyPr/>
          <a:lstStyle/>
          <a:p>
            <a:fld id="{86737A22-8E6D-4C4F-AE92-EDD3067A331B}" type="slidenum">
              <a:rPr lang="en-US" smtClean="0"/>
              <a:pPr/>
              <a:t>‹#›</a:t>
            </a:fld>
            <a:endParaRPr lang="en-US"/>
          </a:p>
        </p:txBody>
      </p:sp>
    </p:spTree>
    <p:extLst>
      <p:ext uri="{BB962C8B-B14F-4D97-AF65-F5344CB8AC3E}">
        <p14:creationId xmlns:p14="http://schemas.microsoft.com/office/powerpoint/2010/main" val="1379605833"/>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609597"/>
            <a:ext cx="9613858" cy="3592750"/>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2" y="4711615"/>
            <a:ext cx="9613859" cy="1090789"/>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0A283A0-15D9-40B5-8988-0CF567A14D51}" type="datetime1">
              <a:rPr lang="en-US" smtClean="0"/>
              <a:pPr/>
              <a:t>12/15/2018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10729455" y="4711615"/>
            <a:ext cx="1154151" cy="1090789"/>
          </a:xfrm>
        </p:spPr>
        <p:txBody>
          <a:bodyPr/>
          <a:lstStyle/>
          <a:p>
            <a:fld id="{86737A22-8E6D-4C4F-AE92-EDD3067A331B}" type="slidenum">
              <a:rPr lang="en-US" smtClean="0"/>
              <a:pPr/>
              <a:t>‹#›</a:t>
            </a:fld>
            <a:endParaRPr lang="en-US"/>
          </a:p>
        </p:txBody>
      </p:sp>
    </p:spTree>
    <p:extLst>
      <p:ext uri="{BB962C8B-B14F-4D97-AF65-F5344CB8AC3E}">
        <p14:creationId xmlns:p14="http://schemas.microsoft.com/office/powerpoint/2010/main" val="154076883"/>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3" name="Picture 12"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4" name="Rectangle 13"/>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127856" y="609598"/>
            <a:ext cx="8718877" cy="3036061"/>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402288" y="3653379"/>
            <a:ext cx="815657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680322" y="4711615"/>
            <a:ext cx="9613859" cy="1090789"/>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0A283A0-15D9-40B5-8988-0CF567A14D51}" type="datetime1">
              <a:rPr lang="en-US" smtClean="0"/>
              <a:pPr/>
              <a:t>12/15/2018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10729455" y="4709925"/>
            <a:ext cx="1154151" cy="1090789"/>
          </a:xfrm>
        </p:spPr>
        <p:txBody>
          <a:bodyPr/>
          <a:lstStyle/>
          <a:p>
            <a:fld id="{86737A22-8E6D-4C4F-AE92-EDD3067A331B}" type="slidenum">
              <a:rPr lang="en-US" smtClean="0"/>
              <a:pPr/>
              <a:t>‹#›</a:t>
            </a:fld>
            <a:endParaRPr lang="en-US"/>
          </a:p>
        </p:txBody>
      </p:sp>
      <p:sp>
        <p:nvSpPr>
          <p:cNvPr id="16" name="TextBox 15"/>
          <p:cNvSpPr txBox="1"/>
          <p:nvPr/>
        </p:nvSpPr>
        <p:spPr>
          <a:xfrm>
            <a:off x="583572" y="74811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7200" dirty="0">
                <a:solidFill>
                  <a:schemeClr val="tx1"/>
                </a:solidFill>
                <a:effectLst/>
              </a:rPr>
              <a:t>“</a:t>
            </a:r>
          </a:p>
        </p:txBody>
      </p:sp>
      <p:sp>
        <p:nvSpPr>
          <p:cNvPr id="17" name="TextBox 16"/>
          <p:cNvSpPr txBox="1"/>
          <p:nvPr/>
        </p:nvSpPr>
        <p:spPr>
          <a:xfrm>
            <a:off x="9662809" y="30335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200" dirty="0">
                <a:solidFill>
                  <a:schemeClr val="tx1"/>
                </a:solidFill>
                <a:effectLst/>
              </a:rPr>
              <a:t>”</a:t>
            </a:r>
          </a:p>
        </p:txBody>
      </p:sp>
    </p:spTree>
    <p:extLst>
      <p:ext uri="{BB962C8B-B14F-4D97-AF65-F5344CB8AC3E}">
        <p14:creationId xmlns:p14="http://schemas.microsoft.com/office/powerpoint/2010/main" val="1645760107"/>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9" name="Picture 8"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0" name="Picture 9"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1" name="Rectangle 10"/>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4711615"/>
            <a:ext cx="9613862" cy="5885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0" y="5300149"/>
            <a:ext cx="9613862" cy="50225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0A283A0-15D9-40B5-8988-0CF567A14D51}" type="datetime1">
              <a:rPr lang="en-US" smtClean="0"/>
              <a:pPr/>
              <a:t>12/15/2018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10729455" y="4709925"/>
            <a:ext cx="1154151" cy="1090789"/>
          </a:xfrm>
        </p:spPr>
        <p:txBody>
          <a:bodyPr/>
          <a:lstStyle/>
          <a:p>
            <a:fld id="{86737A22-8E6D-4C4F-AE92-EDD3067A331B}" type="slidenum">
              <a:rPr lang="en-US" smtClean="0"/>
              <a:pPr/>
              <a:t>‹#›</a:t>
            </a:fld>
            <a:endParaRPr lang="en-US"/>
          </a:p>
        </p:txBody>
      </p:sp>
    </p:spTree>
    <p:extLst>
      <p:ext uri="{BB962C8B-B14F-4D97-AF65-F5344CB8AC3E}">
        <p14:creationId xmlns:p14="http://schemas.microsoft.com/office/powerpoint/2010/main" val="721019965"/>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4" name="Picture 13"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6" name="Rectangle 15"/>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itle 1"/>
          <p:cNvSpPr>
            <a:spLocks noGrp="1"/>
          </p:cNvSpPr>
          <p:nvPr>
            <p:ph type="title"/>
          </p:nvPr>
        </p:nvSpPr>
        <p:spPr>
          <a:xfrm>
            <a:off x="669222" y="753228"/>
            <a:ext cx="9624960" cy="1080938"/>
          </a:xfrm>
        </p:spPr>
        <p:txBody>
          <a:bodyPr/>
          <a:lstStyle/>
          <a:p>
            <a:r>
              <a:rPr lang="en-US"/>
              <a:t>Click to edit Master title style</a:t>
            </a:r>
            <a:endParaRPr lang="en-US" dirty="0"/>
          </a:p>
        </p:txBody>
      </p:sp>
      <p:sp>
        <p:nvSpPr>
          <p:cNvPr id="7" name="Text Placeholder 2"/>
          <p:cNvSpPr>
            <a:spLocks noGrp="1"/>
          </p:cNvSpPr>
          <p:nvPr>
            <p:ph type="body" idx="1"/>
          </p:nvPr>
        </p:nvSpPr>
        <p:spPr>
          <a:xfrm>
            <a:off x="660946" y="2336873"/>
            <a:ext cx="3070034"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680322" y="3022673"/>
            <a:ext cx="3049702"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3956025" y="233687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3945470" y="3022673"/>
            <a:ext cx="3063240"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224156" y="2336873"/>
            <a:ext cx="307002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224156" y="3022673"/>
            <a:ext cx="3070025"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70A283A0-15D9-40B5-8988-0CF567A14D51}" type="datetime1">
              <a:rPr lang="en-US" smtClean="0"/>
              <a:pPr/>
              <a:t>12/15/2018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6737A22-8E6D-4C4F-AE92-EDD3067A331B}" type="slidenum">
              <a:rPr lang="en-US" smtClean="0"/>
              <a:pPr/>
              <a:t>‹#›</a:t>
            </a:fld>
            <a:endParaRPr lang="en-US"/>
          </a:p>
        </p:txBody>
      </p:sp>
    </p:spTree>
    <p:extLst>
      <p:ext uri="{BB962C8B-B14F-4D97-AF65-F5344CB8AC3E}">
        <p14:creationId xmlns:p14="http://schemas.microsoft.com/office/powerpoint/2010/main" val="2458276900"/>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itle 1"/>
          <p:cNvSpPr>
            <a:spLocks noGrp="1"/>
          </p:cNvSpPr>
          <p:nvPr>
            <p:ph type="title"/>
          </p:nvPr>
        </p:nvSpPr>
        <p:spPr>
          <a:xfrm>
            <a:off x="680322" y="753228"/>
            <a:ext cx="9613860" cy="1080938"/>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0318" y="4297503"/>
            <a:ext cx="30497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680318" y="2336873"/>
            <a:ext cx="30497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0318" y="4873765"/>
            <a:ext cx="3049705"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3945471" y="429750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3945470" y="2336873"/>
            <a:ext cx="3063240"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3944117" y="4873764"/>
            <a:ext cx="3067297"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230678" y="4297503"/>
            <a:ext cx="30635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230677" y="2336873"/>
            <a:ext cx="30635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230553" y="4873762"/>
            <a:ext cx="3067563"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70A283A0-15D9-40B5-8988-0CF567A14D51}" type="datetime1">
              <a:rPr lang="en-US" smtClean="0"/>
              <a:pPr/>
              <a:t>12/15/2018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6737A22-8E6D-4C4F-AE92-EDD3067A331B}" type="slidenum">
              <a:rPr lang="en-US" smtClean="0"/>
              <a:pPr/>
              <a:t>‹#›</a:t>
            </a:fld>
            <a:endParaRPr lang="en-US"/>
          </a:p>
        </p:txBody>
      </p:sp>
    </p:spTree>
    <p:extLst>
      <p:ext uri="{BB962C8B-B14F-4D97-AF65-F5344CB8AC3E}">
        <p14:creationId xmlns:p14="http://schemas.microsoft.com/office/powerpoint/2010/main" val="2247930842"/>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8" name="Picture 7"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9" name="Rectangle 8"/>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lvl1pPr algn="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E790327-2B63-40B2-8DE9-0EFF9AAA4D65}" type="datetime1">
              <a:rPr lang="en-US" smtClean="0"/>
              <a:pPr/>
              <a:t>12/15/2018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737A22-8E6D-4C4F-AE92-EDD3067A331B}" type="slidenum">
              <a:rPr lang="en-US" smtClean="0"/>
              <a:pPr/>
              <a:t>‹#›</a:t>
            </a:fld>
            <a:endParaRPr lang="en-US"/>
          </a:p>
        </p:txBody>
      </p:sp>
    </p:spTree>
    <p:extLst>
      <p:ext uri="{BB962C8B-B14F-4D97-AF65-F5344CB8AC3E}">
        <p14:creationId xmlns:p14="http://schemas.microsoft.com/office/powerpoint/2010/main" val="18577274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bwMode="ltGray">
          <a:xfrm rot="5400000">
            <a:off x="8116207" y="1869395"/>
            <a:ext cx="5106988"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rot="5400000">
            <a:off x="9868202" y="5372403"/>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0129231" y="609597"/>
            <a:ext cx="1073802" cy="435376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0322" y="609597"/>
            <a:ext cx="8870004" cy="532658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807126" y="5936187"/>
            <a:ext cx="2743200" cy="365125"/>
          </a:xfrm>
        </p:spPr>
        <p:txBody>
          <a:bodyPr/>
          <a:lstStyle/>
          <a:p>
            <a:fld id="{8BC79B6F-730B-4788-A233-959460533754}" type="datetime1">
              <a:rPr lang="en-US" smtClean="0"/>
              <a:pPr/>
              <a:t>12/15/2018</a:t>
            </a:fld>
            <a:endParaRPr lang="en-US"/>
          </a:p>
        </p:txBody>
      </p:sp>
      <p:sp>
        <p:nvSpPr>
          <p:cNvPr id="5" name="Footer Placeholder 4"/>
          <p:cNvSpPr>
            <a:spLocks noGrp="1"/>
          </p:cNvSpPr>
          <p:nvPr>
            <p:ph type="ftr" sz="quarter" idx="11"/>
          </p:nvPr>
        </p:nvSpPr>
        <p:spPr>
          <a:xfrm>
            <a:off x="680321" y="5936188"/>
            <a:ext cx="6126805" cy="365125"/>
          </a:xfrm>
        </p:spPr>
        <p:txBody>
          <a:bodyPr/>
          <a:lstStyle/>
          <a:p>
            <a:endParaRPr lang="en-US"/>
          </a:p>
        </p:txBody>
      </p:sp>
      <p:sp>
        <p:nvSpPr>
          <p:cNvPr id="6" name="Slide Number Placeholder 5"/>
          <p:cNvSpPr>
            <a:spLocks noGrp="1"/>
          </p:cNvSpPr>
          <p:nvPr>
            <p:ph type="sldNum" sz="quarter" idx="12"/>
          </p:nvPr>
        </p:nvSpPr>
        <p:spPr>
          <a:xfrm>
            <a:off x="10097550" y="5398633"/>
            <a:ext cx="1154151" cy="1090789"/>
          </a:xfrm>
        </p:spPr>
        <p:txBody>
          <a:bodyPr anchor="t"/>
          <a:lstStyle>
            <a:lvl1pPr algn="ctr">
              <a:defRPr/>
            </a:lvl1pPr>
          </a:lstStyle>
          <a:p>
            <a:fld id="{86737A22-8E6D-4C4F-AE92-EDD3067A331B}" type="slidenum">
              <a:rPr lang="en-US" smtClean="0"/>
              <a:pPr/>
              <a:t>‹#›</a:t>
            </a:fld>
            <a:endParaRPr lang="en-US"/>
          </a:p>
        </p:txBody>
      </p:sp>
    </p:spTree>
    <p:extLst>
      <p:ext uri="{BB962C8B-B14F-4D97-AF65-F5344CB8AC3E}">
        <p14:creationId xmlns:p14="http://schemas.microsoft.com/office/powerpoint/2010/main" val="7490010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6384A99-E108-4187-B90B-09F61E164210}" type="datetime1">
              <a:rPr lang="en-US" smtClean="0"/>
              <a:pPr/>
              <a:t>12/15/2018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737A22-8E6D-4C4F-AE92-EDD3067A331B}" type="slidenum">
              <a:rPr lang="en-US" smtClean="0"/>
              <a:pPr/>
              <a:t>‹#›</a:t>
            </a:fld>
            <a:endParaRPr lang="en-US"/>
          </a:p>
        </p:txBody>
      </p:sp>
    </p:spTree>
    <p:extLst>
      <p:ext uri="{BB962C8B-B14F-4D97-AF65-F5344CB8AC3E}">
        <p14:creationId xmlns:p14="http://schemas.microsoft.com/office/powerpoint/2010/main" val="22077194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086907"/>
            <a:ext cx="10437812" cy="321164"/>
          </a:xfrm>
          <a:prstGeom prst="rect">
            <a:avLst/>
          </a:prstGeom>
        </p:spPr>
      </p:pic>
      <p:pic>
        <p:nvPicPr>
          <p:cNvPr id="8" name="Picture 7"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4" y="4087901"/>
            <a:ext cx="1602997" cy="144270"/>
          </a:xfrm>
          <a:prstGeom prst="rect">
            <a:avLst/>
          </a:prstGeom>
        </p:spPr>
      </p:pic>
      <p:sp>
        <p:nvSpPr>
          <p:cNvPr id="9" name="Rectangle 8"/>
          <p:cNvSpPr/>
          <p:nvPr/>
        </p:nvSpPr>
        <p:spPr bwMode="ltGray">
          <a:xfrm>
            <a:off x="-2" y="2726267"/>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5" y="2726267"/>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2869895"/>
            <a:ext cx="9613860" cy="1090788"/>
          </a:xfrm>
        </p:spPr>
        <p:txBody>
          <a:bodyPr anchor="ctr">
            <a:normAutofit/>
          </a:bodyPr>
          <a:lstStyle>
            <a:lvl1pPr algn="r">
              <a:defRPr sz="3600"/>
            </a:lvl1pPr>
          </a:lstStyle>
          <a:p>
            <a:r>
              <a:rPr lang="en-US"/>
              <a:t>Click to edit Master title style</a:t>
            </a:r>
            <a:endParaRPr lang="en-US" dirty="0"/>
          </a:p>
        </p:txBody>
      </p:sp>
      <p:sp>
        <p:nvSpPr>
          <p:cNvPr id="3" name="Text Placeholder 2"/>
          <p:cNvSpPr>
            <a:spLocks noGrp="1"/>
          </p:cNvSpPr>
          <p:nvPr>
            <p:ph type="body" idx="1"/>
          </p:nvPr>
        </p:nvSpPr>
        <p:spPr>
          <a:xfrm>
            <a:off x="680322" y="4232171"/>
            <a:ext cx="9613860" cy="1704017"/>
          </a:xfrm>
        </p:spPr>
        <p:txBody>
          <a:bodyPr>
            <a:normAutofit/>
          </a:bodyPr>
          <a:lstStyle>
            <a:lvl1pPr marL="0" indent="0" algn="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4DDAE5B-B07C-441A-8026-C23A427A74DC}" type="datetime1">
              <a:rPr lang="en-US" smtClean="0"/>
              <a:pPr/>
              <a:t>12/15/2018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0729455" y="2869895"/>
            <a:ext cx="1154151" cy="1090789"/>
          </a:xfrm>
        </p:spPr>
        <p:txBody>
          <a:bodyPr/>
          <a:lstStyle/>
          <a:p>
            <a:fld id="{AC5B1FEA-406A-7749-A5C3-DDCB5F67A4CE}" type="slidenum">
              <a:rPr lang="en-US" smtClean="0"/>
              <a:pPr/>
              <a:t>‹#›</a:t>
            </a:fld>
            <a:endParaRPr lang="en-US"/>
          </a:p>
        </p:txBody>
      </p:sp>
    </p:spTree>
    <p:extLst>
      <p:ext uri="{BB962C8B-B14F-4D97-AF65-F5344CB8AC3E}">
        <p14:creationId xmlns:p14="http://schemas.microsoft.com/office/powerpoint/2010/main" val="11632521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0320" y="2336873"/>
            <a:ext cx="4698358" cy="35993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594123" y="2336873"/>
            <a:ext cx="4700058" cy="35993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371274F-FD4E-4C0B-8D3B-7A0E493970CB}" type="datetime1">
              <a:rPr lang="en-US" smtClean="0"/>
              <a:pPr/>
              <a:t>12/15/2018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6737A22-8E6D-4C4F-AE92-EDD3067A331B}" type="slidenum">
              <a:rPr lang="en-US" smtClean="0"/>
              <a:pPr/>
              <a:t>‹#›</a:t>
            </a:fld>
            <a:endParaRPr lang="en-US"/>
          </a:p>
        </p:txBody>
      </p:sp>
    </p:spTree>
    <p:extLst>
      <p:ext uri="{BB962C8B-B14F-4D97-AF65-F5344CB8AC3E}">
        <p14:creationId xmlns:p14="http://schemas.microsoft.com/office/powerpoint/2010/main" val="2990012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1" name="Picture 10"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2" name="Rectangle 11"/>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753229"/>
            <a:ext cx="9613863" cy="1080937"/>
          </a:xfrm>
        </p:spPr>
        <p:txBody>
          <a:bodyPr/>
          <a:lstStyle/>
          <a:p>
            <a:r>
              <a:rPr lang="en-US"/>
              <a:t>Click to edit Master title style</a:t>
            </a:r>
            <a:endParaRPr lang="en-US" dirty="0"/>
          </a:p>
        </p:txBody>
      </p:sp>
      <p:sp>
        <p:nvSpPr>
          <p:cNvPr id="3" name="Text Placeholder 2"/>
          <p:cNvSpPr>
            <a:spLocks noGrp="1"/>
          </p:cNvSpPr>
          <p:nvPr>
            <p:ph type="body" idx="1"/>
          </p:nvPr>
        </p:nvSpPr>
        <p:spPr>
          <a:xfrm>
            <a:off x="906350" y="2336873"/>
            <a:ext cx="4472327" cy="69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80322" y="3030008"/>
            <a:ext cx="4698355" cy="290617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820154" y="2336873"/>
            <a:ext cx="4474028" cy="69207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594123" y="3030008"/>
            <a:ext cx="4700059" cy="290617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314586D-2843-46B7-A732-0D604F01BE20}" type="datetime1">
              <a:rPr lang="en-US" smtClean="0"/>
              <a:pPr/>
              <a:t>12/15/2018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6737A22-8E6D-4C4F-AE92-EDD3067A331B}" type="slidenum">
              <a:rPr lang="en-US" smtClean="0"/>
              <a:pPr/>
              <a:t>‹#›</a:t>
            </a:fld>
            <a:endParaRPr lang="en-US"/>
          </a:p>
        </p:txBody>
      </p:sp>
    </p:spTree>
    <p:extLst>
      <p:ext uri="{BB962C8B-B14F-4D97-AF65-F5344CB8AC3E}">
        <p14:creationId xmlns:p14="http://schemas.microsoft.com/office/powerpoint/2010/main" val="21929725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7" name="Picture 6"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8" name="Rectangle 7"/>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2CB7C91-55EB-47A0-ACE6-F31F3A57E1AF}" type="datetime1">
              <a:rPr lang="en-US" smtClean="0"/>
              <a:pPr/>
              <a:t>12/15/2018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6737A22-8E6D-4C4F-AE92-EDD3067A331B}" type="slidenum">
              <a:rPr lang="en-US" smtClean="0"/>
              <a:pPr/>
              <a:t>‹#›</a:t>
            </a:fld>
            <a:endParaRPr lang="en-US"/>
          </a:p>
        </p:txBody>
      </p:sp>
    </p:spTree>
    <p:extLst>
      <p:ext uri="{BB962C8B-B14F-4D97-AF65-F5344CB8AC3E}">
        <p14:creationId xmlns:p14="http://schemas.microsoft.com/office/powerpoint/2010/main" val="23406828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HD-ShadowShor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6" name="Rectangle 5"/>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5A123046-68C3-47DB-933B-8181AEE723F6}" type="datetime1">
              <a:rPr lang="en-US" smtClean="0"/>
              <a:pPr/>
              <a:t>12/15/2018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6737A22-8E6D-4C4F-AE92-EDD3067A331B}" type="slidenum">
              <a:rPr lang="en-US" smtClean="0"/>
              <a:pPr/>
              <a:t>‹#›</a:t>
            </a:fld>
            <a:endParaRPr lang="en-US"/>
          </a:p>
        </p:txBody>
      </p:sp>
    </p:spTree>
    <p:extLst>
      <p:ext uri="{BB962C8B-B14F-4D97-AF65-F5344CB8AC3E}">
        <p14:creationId xmlns:p14="http://schemas.microsoft.com/office/powerpoint/2010/main" val="20370087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1" y="753227"/>
            <a:ext cx="9613859" cy="1080940"/>
          </a:xfrm>
        </p:spPr>
        <p:txBody>
          <a:bodyPr anchor="ct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a:xfrm>
            <a:off x="4685846" y="2336873"/>
            <a:ext cx="5608336" cy="35993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0322" y="2336872"/>
            <a:ext cx="3790078" cy="359931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0A283A0-15D9-40B5-8988-0CF567A14D51}" type="datetime1">
              <a:rPr lang="en-US" smtClean="0"/>
              <a:pPr/>
              <a:t>12/15/2018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6737A22-8E6D-4C4F-AE92-EDD3067A331B}" type="slidenum">
              <a:rPr lang="en-US" smtClean="0"/>
              <a:pPr/>
              <a:t>‹#›</a:t>
            </a:fld>
            <a:endParaRPr lang="en-US"/>
          </a:p>
        </p:txBody>
      </p:sp>
    </p:spTree>
    <p:extLst>
      <p:ext uri="{BB962C8B-B14F-4D97-AF65-F5344CB8AC3E}">
        <p14:creationId xmlns:p14="http://schemas.microsoft.com/office/powerpoint/2010/main" val="2976878593"/>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3" y="753228"/>
            <a:ext cx="9613857" cy="1080938"/>
          </a:xfrm>
        </p:spPr>
        <p:txBody>
          <a:bodyPr anchor="ctr">
            <a:normAutofit/>
          </a:bodyPr>
          <a:lstStyle>
            <a:lvl1pPr>
              <a:defRPr sz="3600"/>
            </a:lvl1pPr>
          </a:lstStyle>
          <a:p>
            <a:r>
              <a:rPr lang="en-US"/>
              <a:t>Click to edit Master title style</a:t>
            </a:r>
            <a:endParaRPr lang="en-US" dirty="0"/>
          </a:p>
        </p:txBody>
      </p:sp>
      <p:sp>
        <p:nvSpPr>
          <p:cNvPr id="3" name="Picture Placeholder 2"/>
          <p:cNvSpPr>
            <a:spLocks noGrp="1" noChangeAspect="1"/>
          </p:cNvSpPr>
          <p:nvPr>
            <p:ph type="pic" idx="1"/>
          </p:nvPr>
        </p:nvSpPr>
        <p:spPr>
          <a:xfrm>
            <a:off x="4868333" y="2336874"/>
            <a:ext cx="5425849" cy="3599312"/>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23" y="2336873"/>
            <a:ext cx="3876256" cy="3599315"/>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5CCA751-34A9-4F6D-9BA2-40980CF6D184}" type="datetime1">
              <a:rPr lang="en-US" smtClean="0"/>
              <a:pPr/>
              <a:t>12/15/2018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6737A22-8E6D-4C4F-AE92-EDD3067A331B}" type="slidenum">
              <a:rPr lang="en-US" smtClean="0"/>
              <a:pPr/>
              <a:t>‹#›</a:t>
            </a:fld>
            <a:endParaRPr lang="en-US"/>
          </a:p>
        </p:txBody>
      </p:sp>
    </p:spTree>
    <p:extLst>
      <p:ext uri="{BB962C8B-B14F-4D97-AF65-F5344CB8AC3E}">
        <p14:creationId xmlns:p14="http://schemas.microsoft.com/office/powerpoint/2010/main" val="35944402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6" descr="hashOverlay-FullResolve.png"/>
          <p:cNvPicPr>
            <a:picLocks noChangeAspect="1"/>
          </p:cNvPicPr>
          <p:nvPr/>
        </p:nvPicPr>
        <p:blipFill>
          <a:blip r:embed="rId19">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80321" y="753228"/>
            <a:ext cx="9613861" cy="108093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0321" y="2336873"/>
            <a:ext cx="9613861" cy="3599316"/>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0981" y="5936187"/>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70A283A0-15D9-40B5-8988-0CF567A14D51}" type="datetime1">
              <a:rPr lang="en-US" smtClean="0"/>
              <a:pPr/>
              <a:t>12/15/2018</a:t>
            </a:fld>
            <a:endParaRPr lang="en-US"/>
          </a:p>
        </p:txBody>
      </p:sp>
      <p:sp>
        <p:nvSpPr>
          <p:cNvPr id="5" name="Footer Placeholder 4"/>
          <p:cNvSpPr>
            <a:spLocks noGrp="1"/>
          </p:cNvSpPr>
          <p:nvPr>
            <p:ph type="ftr" sz="quarter" idx="3"/>
          </p:nvPr>
        </p:nvSpPr>
        <p:spPr>
          <a:xfrm>
            <a:off x="680321" y="5936188"/>
            <a:ext cx="687066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729455" y="753227"/>
            <a:ext cx="1154151" cy="1090789"/>
          </a:xfrm>
          <a:prstGeom prst="rect">
            <a:avLst/>
          </a:prstGeom>
        </p:spPr>
        <p:txBody>
          <a:bodyPr vert="horz" lIns="91440" tIns="45720" rIns="91440" bIns="45720" rtlCol="0" anchor="ctr"/>
          <a:lstStyle>
            <a:lvl1pPr algn="l">
              <a:defRPr sz="3600">
                <a:solidFill>
                  <a:schemeClr val="tx1">
                    <a:tint val="75000"/>
                  </a:schemeClr>
                </a:solidFill>
              </a:defRPr>
            </a:lvl1pPr>
          </a:lstStyle>
          <a:p>
            <a:fld id="{86737A22-8E6D-4C4F-AE92-EDD3067A331B}" type="slidenum">
              <a:rPr lang="en-US" smtClean="0"/>
              <a:pPr/>
              <a:t>‹#›</a:t>
            </a:fld>
            <a:endParaRPr lang="en-US"/>
          </a:p>
        </p:txBody>
      </p:sp>
    </p:spTree>
    <p:extLst>
      <p:ext uri="{BB962C8B-B14F-4D97-AF65-F5344CB8AC3E}">
        <p14:creationId xmlns:p14="http://schemas.microsoft.com/office/powerpoint/2010/main" val="1861297221"/>
      </p:ext>
    </p:extLst>
  </p:cSld>
  <p:clrMap bg1="dk1" tx1="lt1" bg2="dk2" tx2="lt2" accent1="accent1" accent2="accent2" accent3="accent3" accent4="accent4" accent5="accent5" accent6="accent6" hlink="hlink" folHlink="folHlink"/>
  <p:sldLayoutIdLst>
    <p:sldLayoutId id="2147484728" r:id="rId1"/>
    <p:sldLayoutId id="2147484729" r:id="rId2"/>
    <p:sldLayoutId id="2147484730" r:id="rId3"/>
    <p:sldLayoutId id="2147484731" r:id="rId4"/>
    <p:sldLayoutId id="2147484732" r:id="rId5"/>
    <p:sldLayoutId id="2147484733" r:id="rId6"/>
    <p:sldLayoutId id="2147484734" r:id="rId7"/>
    <p:sldLayoutId id="2147484735" r:id="rId8"/>
    <p:sldLayoutId id="2147484736" r:id="rId9"/>
    <p:sldLayoutId id="2147484737" r:id="rId10"/>
    <p:sldLayoutId id="2147484738" r:id="rId11"/>
    <p:sldLayoutId id="2147484739" r:id="rId12"/>
    <p:sldLayoutId id="2147484740" r:id="rId13"/>
    <p:sldLayoutId id="2147484741" r:id="rId14"/>
    <p:sldLayoutId id="2147484742" r:id="rId15"/>
    <p:sldLayoutId id="2147484743" r:id="rId16"/>
    <p:sldLayoutId id="2147484744" r:id="rId17"/>
  </p:sldLayoutIdLst>
  <p:hf sldNum="0"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tiff"/><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1.tiff"/></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3.tiff"/></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hyperlink" Target="http://www.red-gate.com/solutions/database-devops/" TargetMode="External"/><Relationship Id="rId3" Type="http://schemas.openxmlformats.org/officeDocument/2006/relationships/hyperlink" Target="https://www.jetbrains.com/teamcity/" TargetMode="External"/><Relationship Id="rId7" Type="http://schemas.openxmlformats.org/officeDocument/2006/relationships/hyperlink" Target="http://www.red-gate.com/products/sql-development/sql-test/" TargetMode="External"/><Relationship Id="rId12" Type="http://schemas.openxmlformats.org/officeDocument/2006/relationships/hyperlink" Target="https://www.simple-talk.com/collections/database-lifecycle-management-patterns-practices-library/" TargetMode="External"/><Relationship Id="rId2" Type="http://schemas.openxmlformats.org/officeDocument/2006/relationships/hyperlink" Target="https://octopusdeploy.com/" TargetMode="External"/><Relationship Id="rId1" Type="http://schemas.openxmlformats.org/officeDocument/2006/relationships/slideLayout" Target="../slideLayouts/slideLayout2.xml"/><Relationship Id="rId6" Type="http://schemas.openxmlformats.org/officeDocument/2006/relationships/hyperlink" Target="http://tsqlt.org/" TargetMode="External"/><Relationship Id="rId11" Type="http://schemas.openxmlformats.org/officeDocument/2006/relationships/hyperlink" Target="https://leanpub.com/database-lifecycle-management/" TargetMode="External"/><Relationship Id="rId5" Type="http://schemas.openxmlformats.org/officeDocument/2006/relationships/hyperlink" Target="http://www.ubitsoft.com/products/sqlenlight/" TargetMode="External"/><Relationship Id="rId10" Type="http://schemas.openxmlformats.org/officeDocument/2006/relationships/hyperlink" Target="https://www.red-gate.com/solutions/database-devops/report" TargetMode="External"/><Relationship Id="rId4" Type="http://schemas.openxmlformats.org/officeDocument/2006/relationships/hyperlink" Target="https://jenkins-ci.org/" TargetMode="External"/><Relationship Id="rId9" Type="http://schemas.openxmlformats.org/officeDocument/2006/relationships/hyperlink" Target="http://www.red-gate.com/products/dlm/dlm-dashboard/" TargetMode="External"/></Relationships>
</file>

<file path=ppt/slides/_rels/slide3.xml.rels><?xml version="1.0" encoding="UTF-8" standalone="yes"?>
<Relationships xmlns="http://schemas.openxmlformats.org/package/2006/relationships"><Relationship Id="rId3" Type="http://schemas.openxmlformats.org/officeDocument/2006/relationships/hyperlink" Target="http://www.dcac.co/" TargetMode="External"/><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27.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hyperlink" Target="http://blog.crisp.se/2013/02/05/yassalsundman/continuous-delivery-vs-continuous-deployment"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Title 1"/>
          <p:cNvSpPr>
            <a:spLocks noGrp="1"/>
          </p:cNvSpPr>
          <p:nvPr>
            <p:ph type="ctrTitle"/>
          </p:nvPr>
        </p:nvSpPr>
        <p:spPr>
          <a:xfrm>
            <a:off x="1143000" y="410482"/>
            <a:ext cx="9905999" cy="1564034"/>
          </a:xfrm>
        </p:spPr>
        <p:txBody>
          <a:bodyPr>
            <a:normAutofit fontScale="90000"/>
          </a:bodyPr>
          <a:lstStyle/>
          <a:p>
            <a:pPr algn="ctr"/>
            <a:r>
              <a:rPr lang="en-US" b="1" dirty="0">
                <a:effectLst>
                  <a:outerShdw blurRad="38100" dist="38100" dir="2700000" algn="tl">
                    <a:srgbClr val="000000">
                      <a:alpha val="43137"/>
                    </a:srgbClr>
                  </a:outerShdw>
                </a:effectLst>
                <a:latin typeface="Calibri" charset="0"/>
              </a:rPr>
              <a:t>Database Continuous Delivery &amp; Your Salvation!</a:t>
            </a:r>
            <a:endParaRPr lang="en-US" altLang="en-US" sz="5400" dirty="0">
              <a:effectLst>
                <a:outerShdw blurRad="38100" dist="38100" dir="2700000" algn="tl">
                  <a:srgbClr val="000000">
                    <a:alpha val="43137"/>
                  </a:srgbClr>
                </a:outerShdw>
              </a:effectLst>
              <a:ea typeface="ＭＳ Ｐゴシック" charset="-128"/>
            </a:endParaRPr>
          </a:p>
        </p:txBody>
      </p:sp>
      <p:sp>
        <p:nvSpPr>
          <p:cNvPr id="3" name="Subtitle 2"/>
          <p:cNvSpPr>
            <a:spLocks noGrp="1"/>
          </p:cNvSpPr>
          <p:nvPr>
            <p:ph type="subTitle" idx="1"/>
          </p:nvPr>
        </p:nvSpPr>
        <p:spPr>
          <a:xfrm>
            <a:off x="381000" y="2590800"/>
            <a:ext cx="9905999" cy="1564034"/>
          </a:xfrm>
        </p:spPr>
        <p:txBody>
          <a:bodyPr rtlCol="0">
            <a:noAutofit/>
          </a:bodyPr>
          <a:lstStyle/>
          <a:p>
            <a:pPr algn="l">
              <a:defRPr/>
            </a:pPr>
            <a:r>
              <a:rPr lang="en-US" sz="3200" b="1" dirty="0">
                <a:solidFill>
                  <a:schemeClr val="tx2"/>
                </a:solidFill>
              </a:rPr>
              <a:t>John Morehouse</a:t>
            </a:r>
          </a:p>
          <a:p>
            <a:pPr algn="l">
              <a:defRPr/>
            </a:pPr>
            <a:r>
              <a:rPr lang="en-US" sz="3200" b="1" dirty="0">
                <a:solidFill>
                  <a:schemeClr val="tx2"/>
                </a:solidFill>
              </a:rPr>
              <a:t>Consultant</a:t>
            </a:r>
          </a:p>
          <a:p>
            <a:pPr algn="l">
              <a:defRPr/>
            </a:pPr>
            <a:r>
              <a:rPr lang="en-US" sz="3200" b="1" dirty="0">
                <a:solidFill>
                  <a:schemeClr val="tx2"/>
                </a:solidFill>
              </a:rPr>
              <a:t>Denny Cherry &amp; Associates Consulting</a:t>
            </a:r>
          </a:p>
        </p:txBody>
      </p:sp>
      <p:sp>
        <p:nvSpPr>
          <p:cNvPr id="14340" name="TextBox 1"/>
          <p:cNvSpPr txBox="1">
            <a:spLocks noChangeArrowheads="1"/>
          </p:cNvSpPr>
          <p:nvPr/>
        </p:nvSpPr>
        <p:spPr bwMode="auto">
          <a:xfrm>
            <a:off x="1806341" y="5387402"/>
            <a:ext cx="19812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3200" dirty="0"/>
              <a:t>@</a:t>
            </a:r>
            <a:r>
              <a:rPr lang="en-US" altLang="en-US" sz="3200" dirty="0" err="1"/>
              <a:t>SqlRUs</a:t>
            </a:r>
            <a:endParaRPr lang="en-US" altLang="en-US" sz="1800" dirty="0"/>
          </a:p>
        </p:txBody>
      </p:sp>
      <p:pic>
        <p:nvPicPr>
          <p:cNvPr id="14341" name="Picture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791200" y="4587970"/>
            <a:ext cx="6858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42" name="TextBox 11"/>
          <p:cNvSpPr txBox="1">
            <a:spLocks noChangeArrowheads="1"/>
          </p:cNvSpPr>
          <p:nvPr/>
        </p:nvSpPr>
        <p:spPr bwMode="auto">
          <a:xfrm>
            <a:off x="6629400" y="4664170"/>
            <a:ext cx="54864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3200" dirty="0"/>
              <a:t>http://linkedin.com/in/sqlrus</a:t>
            </a:r>
          </a:p>
        </p:txBody>
      </p:sp>
      <p:pic>
        <p:nvPicPr>
          <p:cNvPr id="14343" name="Picture 8"/>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791200" y="5375370"/>
            <a:ext cx="6858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44" name="TextBox 16"/>
          <p:cNvSpPr txBox="1">
            <a:spLocks noChangeArrowheads="1"/>
          </p:cNvSpPr>
          <p:nvPr/>
        </p:nvSpPr>
        <p:spPr bwMode="auto">
          <a:xfrm>
            <a:off x="6629400" y="5426170"/>
            <a:ext cx="54864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3200" dirty="0"/>
              <a:t>http://www.sqlrus.com</a:t>
            </a:r>
          </a:p>
        </p:txBody>
      </p:sp>
      <p:pic>
        <p:nvPicPr>
          <p:cNvPr id="14345" name="Picture 12"/>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968141" y="4549202"/>
            <a:ext cx="6858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46" name="TextBox 19"/>
          <p:cNvSpPr txBox="1">
            <a:spLocks noChangeArrowheads="1"/>
          </p:cNvSpPr>
          <p:nvPr/>
        </p:nvSpPr>
        <p:spPr bwMode="auto">
          <a:xfrm>
            <a:off x="1882541" y="4473002"/>
            <a:ext cx="54864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3200" dirty="0"/>
              <a:t>john@dcac.co</a:t>
            </a:r>
          </a:p>
        </p:txBody>
      </p:sp>
      <p:pic>
        <p:nvPicPr>
          <p:cNvPr id="14347" name="Picture 14"/>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968141" y="5387402"/>
            <a:ext cx="6858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1">
            <a:extLst>
              <a:ext uri="{FF2B5EF4-FFF2-40B4-BE49-F238E27FC236}">
                <a16:creationId xmlns:a16="http://schemas.microsoft.com/office/drawing/2014/main" id="{72533F03-2D17-47EE-887B-220FA3775D1F}"/>
              </a:ext>
            </a:extLst>
          </p:cNvPr>
          <p:cNvPicPr>
            <a:picLocks noChangeAspect="1"/>
          </p:cNvPicPr>
          <p:nvPr/>
        </p:nvPicPr>
        <p:blipFill>
          <a:blip r:embed="rId7"/>
          <a:stretch>
            <a:fillRect/>
          </a:stretch>
        </p:blipFill>
        <p:spPr>
          <a:xfrm>
            <a:off x="9677400" y="2946097"/>
            <a:ext cx="2133600" cy="853440"/>
          </a:xfrm>
          <a:prstGeom prst="rect">
            <a:avLst/>
          </a:prstGeom>
          <a:ln>
            <a:noFill/>
          </a:ln>
          <a:effec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438400" y="1447800"/>
            <a:ext cx="1600200" cy="1295400"/>
          </a:xfrm>
          <a:prstGeom prst="rect">
            <a:avLst/>
          </a:prstGeom>
          <a:solidFill>
            <a:schemeClr val="bg1"/>
          </a:solidFill>
          <a:ln w="28575"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Magnetic Disk 7"/>
          <p:cNvSpPr/>
          <p:nvPr/>
        </p:nvSpPr>
        <p:spPr>
          <a:xfrm>
            <a:off x="2971800" y="1600201"/>
            <a:ext cx="822960" cy="251987"/>
          </a:xfrm>
          <a:prstGeom prst="flowChartMagneticDisk">
            <a:avLst/>
          </a:prstGeom>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9" name="Magnetic Disk 8"/>
          <p:cNvSpPr/>
          <p:nvPr/>
        </p:nvSpPr>
        <p:spPr>
          <a:xfrm>
            <a:off x="2971800" y="1981201"/>
            <a:ext cx="822960" cy="251987"/>
          </a:xfrm>
          <a:prstGeom prst="flowChartMagneticDisk">
            <a:avLst/>
          </a:prstGeom>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0" name="Magnetic Disk 9"/>
          <p:cNvSpPr/>
          <p:nvPr/>
        </p:nvSpPr>
        <p:spPr>
          <a:xfrm>
            <a:off x="2971800" y="2362201"/>
            <a:ext cx="822960" cy="251987"/>
          </a:xfrm>
          <a:prstGeom prst="flowChartMagneticDisk">
            <a:avLst/>
          </a:prstGeom>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1" name="Rectangle 10"/>
          <p:cNvSpPr/>
          <p:nvPr/>
        </p:nvSpPr>
        <p:spPr>
          <a:xfrm>
            <a:off x="5257800" y="1371600"/>
            <a:ext cx="1600200" cy="1447800"/>
          </a:xfrm>
          <a:prstGeom prst="rect">
            <a:avLst/>
          </a:prstGeom>
          <a:solidFill>
            <a:schemeClr val="bg1"/>
          </a:solidFill>
          <a:ln w="28575" cmpd="sng"/>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Source Control System</a:t>
            </a:r>
          </a:p>
        </p:txBody>
      </p:sp>
      <p:sp>
        <p:nvSpPr>
          <p:cNvPr id="12" name="Right Arrow 11"/>
          <p:cNvSpPr/>
          <p:nvPr/>
        </p:nvSpPr>
        <p:spPr>
          <a:xfrm>
            <a:off x="4191000" y="1905000"/>
            <a:ext cx="990600" cy="304800"/>
          </a:xfrm>
          <a:prstGeom prst="rightArrow">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8153400" y="1371600"/>
            <a:ext cx="1600200" cy="1447800"/>
          </a:xfrm>
          <a:prstGeom prst="rect">
            <a:avLst/>
          </a:prstGeom>
          <a:solidFill>
            <a:schemeClr val="bg1"/>
          </a:solidFill>
          <a:ln w="28575" cmpd="sng"/>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FF0000"/>
                </a:solidFill>
              </a:rPr>
              <a:t>Build Server</a:t>
            </a:r>
          </a:p>
        </p:txBody>
      </p:sp>
      <p:sp>
        <p:nvSpPr>
          <p:cNvPr id="14" name="Right Arrow 13"/>
          <p:cNvSpPr/>
          <p:nvPr/>
        </p:nvSpPr>
        <p:spPr>
          <a:xfrm>
            <a:off x="7010400" y="1905000"/>
            <a:ext cx="990600" cy="304800"/>
          </a:xfrm>
          <a:prstGeom prst="rightArrow">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Snip Same Side Corner Rectangle 14"/>
          <p:cNvSpPr/>
          <p:nvPr/>
        </p:nvSpPr>
        <p:spPr>
          <a:xfrm>
            <a:off x="1905000" y="2590800"/>
            <a:ext cx="914400" cy="304800"/>
          </a:xfrm>
          <a:prstGeom prst="snip2SameRect">
            <a:avLst/>
          </a:prstGeom>
          <a:solidFill>
            <a:schemeClr val="accent4">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0000"/>
              </a:solidFill>
            </a:endParaRPr>
          </a:p>
        </p:txBody>
      </p:sp>
      <p:sp>
        <p:nvSpPr>
          <p:cNvPr id="16" name="Smiley Face 15"/>
          <p:cNvSpPr/>
          <p:nvPr/>
        </p:nvSpPr>
        <p:spPr>
          <a:xfrm>
            <a:off x="2057400" y="2057400"/>
            <a:ext cx="609600" cy="457200"/>
          </a:xfrm>
          <a:prstGeom prst="smileyFace">
            <a:avLst/>
          </a:prstGeom>
          <a:solidFill>
            <a:schemeClr val="accent4">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Title 1"/>
          <p:cNvSpPr>
            <a:spLocks noGrp="1"/>
          </p:cNvSpPr>
          <p:nvPr>
            <p:ph type="title"/>
          </p:nvPr>
        </p:nvSpPr>
        <p:spPr>
          <a:xfrm>
            <a:off x="1981200" y="4400"/>
            <a:ext cx="7620000" cy="1143000"/>
          </a:xfrm>
        </p:spPr>
        <p:txBody>
          <a:bodyPr/>
          <a:lstStyle/>
          <a:p>
            <a:r>
              <a:rPr lang="en-US" dirty="0"/>
              <a:t>How It Works</a:t>
            </a:r>
          </a:p>
        </p:txBody>
      </p:sp>
    </p:spTree>
    <p:extLst>
      <p:ext uri="{BB962C8B-B14F-4D97-AF65-F5344CB8AC3E}">
        <p14:creationId xmlns:p14="http://schemas.microsoft.com/office/powerpoint/2010/main" val="637898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438400" y="1447800"/>
            <a:ext cx="1600200" cy="1295400"/>
          </a:xfrm>
          <a:prstGeom prst="rect">
            <a:avLst/>
          </a:prstGeom>
          <a:solidFill>
            <a:schemeClr val="bg1"/>
          </a:solidFill>
          <a:ln w="28575"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Magnetic Disk 7"/>
          <p:cNvSpPr/>
          <p:nvPr/>
        </p:nvSpPr>
        <p:spPr>
          <a:xfrm>
            <a:off x="2971800" y="1600201"/>
            <a:ext cx="822960" cy="251987"/>
          </a:xfrm>
          <a:prstGeom prst="flowChartMagneticDisk">
            <a:avLst/>
          </a:prstGeom>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9" name="Magnetic Disk 8"/>
          <p:cNvSpPr/>
          <p:nvPr/>
        </p:nvSpPr>
        <p:spPr>
          <a:xfrm>
            <a:off x="2971800" y="1981201"/>
            <a:ext cx="822960" cy="251987"/>
          </a:xfrm>
          <a:prstGeom prst="flowChartMagneticDisk">
            <a:avLst/>
          </a:prstGeom>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0" name="Magnetic Disk 9"/>
          <p:cNvSpPr/>
          <p:nvPr/>
        </p:nvSpPr>
        <p:spPr>
          <a:xfrm>
            <a:off x="2971800" y="2362201"/>
            <a:ext cx="822960" cy="251987"/>
          </a:xfrm>
          <a:prstGeom prst="flowChartMagneticDisk">
            <a:avLst/>
          </a:prstGeom>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1" name="Rectangle 10"/>
          <p:cNvSpPr/>
          <p:nvPr/>
        </p:nvSpPr>
        <p:spPr>
          <a:xfrm>
            <a:off x="5257800" y="1371600"/>
            <a:ext cx="1600200" cy="1447800"/>
          </a:xfrm>
          <a:prstGeom prst="rect">
            <a:avLst/>
          </a:prstGeom>
          <a:solidFill>
            <a:schemeClr val="bg1"/>
          </a:solidFill>
          <a:ln w="28575" cmpd="sng"/>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Source Control System</a:t>
            </a:r>
          </a:p>
        </p:txBody>
      </p:sp>
      <p:sp>
        <p:nvSpPr>
          <p:cNvPr id="12" name="Right Arrow 11"/>
          <p:cNvSpPr/>
          <p:nvPr/>
        </p:nvSpPr>
        <p:spPr>
          <a:xfrm>
            <a:off x="4191000" y="1905000"/>
            <a:ext cx="990600" cy="304800"/>
          </a:xfrm>
          <a:prstGeom prst="rightArrow">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8153400" y="1371600"/>
            <a:ext cx="1600200" cy="1447800"/>
          </a:xfrm>
          <a:prstGeom prst="rect">
            <a:avLst/>
          </a:prstGeom>
          <a:solidFill>
            <a:schemeClr val="bg1"/>
          </a:solidFill>
          <a:ln w="28575" cmpd="sng"/>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Build Server</a:t>
            </a:r>
          </a:p>
        </p:txBody>
      </p:sp>
      <p:sp>
        <p:nvSpPr>
          <p:cNvPr id="14" name="Right Arrow 13"/>
          <p:cNvSpPr/>
          <p:nvPr/>
        </p:nvSpPr>
        <p:spPr>
          <a:xfrm>
            <a:off x="7010400" y="1905000"/>
            <a:ext cx="990600" cy="304800"/>
          </a:xfrm>
          <a:prstGeom prst="rightArrow">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8153400" y="3810000"/>
            <a:ext cx="1600200" cy="1447800"/>
          </a:xfrm>
          <a:prstGeom prst="rect">
            <a:avLst/>
          </a:prstGeom>
          <a:solidFill>
            <a:schemeClr val="bg1"/>
          </a:solidFill>
          <a:ln w="28575" cmpd="sng"/>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FF0000"/>
                </a:solidFill>
              </a:rPr>
              <a:t>Build &amp; Test</a:t>
            </a:r>
          </a:p>
        </p:txBody>
      </p:sp>
      <p:sp>
        <p:nvSpPr>
          <p:cNvPr id="18" name="Right Arrow 17"/>
          <p:cNvSpPr/>
          <p:nvPr/>
        </p:nvSpPr>
        <p:spPr>
          <a:xfrm rot="5400000">
            <a:off x="8648700" y="3162300"/>
            <a:ext cx="533400" cy="304800"/>
          </a:xfrm>
          <a:prstGeom prst="rightArrow">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Snip Same Side Corner Rectangle 14"/>
          <p:cNvSpPr/>
          <p:nvPr/>
        </p:nvSpPr>
        <p:spPr>
          <a:xfrm>
            <a:off x="1905000" y="2590800"/>
            <a:ext cx="914400" cy="304800"/>
          </a:xfrm>
          <a:prstGeom prst="snip2SameRect">
            <a:avLst/>
          </a:prstGeom>
          <a:solidFill>
            <a:schemeClr val="accent4">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0000"/>
              </a:solidFill>
            </a:endParaRPr>
          </a:p>
        </p:txBody>
      </p:sp>
      <p:sp>
        <p:nvSpPr>
          <p:cNvPr id="17" name="Smiley Face 16"/>
          <p:cNvSpPr/>
          <p:nvPr/>
        </p:nvSpPr>
        <p:spPr>
          <a:xfrm>
            <a:off x="2057400" y="2057400"/>
            <a:ext cx="609600" cy="457200"/>
          </a:xfrm>
          <a:prstGeom prst="smileyFace">
            <a:avLst/>
          </a:prstGeom>
          <a:solidFill>
            <a:schemeClr val="accent4">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Title 1"/>
          <p:cNvSpPr>
            <a:spLocks noGrp="1"/>
          </p:cNvSpPr>
          <p:nvPr>
            <p:ph type="title"/>
          </p:nvPr>
        </p:nvSpPr>
        <p:spPr>
          <a:xfrm>
            <a:off x="1981200" y="4400"/>
            <a:ext cx="7620000" cy="1143000"/>
          </a:xfrm>
        </p:spPr>
        <p:txBody>
          <a:bodyPr/>
          <a:lstStyle/>
          <a:p>
            <a:r>
              <a:rPr lang="en-US" dirty="0"/>
              <a:t>How It Works</a:t>
            </a:r>
          </a:p>
        </p:txBody>
      </p:sp>
    </p:spTree>
    <p:extLst>
      <p:ext uri="{BB962C8B-B14F-4D97-AF65-F5344CB8AC3E}">
        <p14:creationId xmlns:p14="http://schemas.microsoft.com/office/powerpoint/2010/main" val="3291350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438400" y="1447800"/>
            <a:ext cx="1600200" cy="1295400"/>
          </a:xfrm>
          <a:prstGeom prst="rect">
            <a:avLst/>
          </a:prstGeom>
          <a:solidFill>
            <a:schemeClr val="bg1"/>
          </a:solidFill>
          <a:ln w="28575"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Magnetic Disk 7"/>
          <p:cNvSpPr/>
          <p:nvPr/>
        </p:nvSpPr>
        <p:spPr>
          <a:xfrm>
            <a:off x="2971800" y="1600201"/>
            <a:ext cx="822960" cy="251987"/>
          </a:xfrm>
          <a:prstGeom prst="flowChartMagneticDisk">
            <a:avLst/>
          </a:prstGeom>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9" name="Magnetic Disk 8"/>
          <p:cNvSpPr/>
          <p:nvPr/>
        </p:nvSpPr>
        <p:spPr>
          <a:xfrm>
            <a:off x="2971800" y="1981201"/>
            <a:ext cx="822960" cy="251987"/>
          </a:xfrm>
          <a:prstGeom prst="flowChartMagneticDisk">
            <a:avLst/>
          </a:prstGeom>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0" name="Magnetic Disk 9"/>
          <p:cNvSpPr/>
          <p:nvPr/>
        </p:nvSpPr>
        <p:spPr>
          <a:xfrm>
            <a:off x="2971800" y="2362201"/>
            <a:ext cx="822960" cy="251987"/>
          </a:xfrm>
          <a:prstGeom prst="flowChartMagneticDisk">
            <a:avLst/>
          </a:prstGeom>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1" name="Rectangle 10"/>
          <p:cNvSpPr/>
          <p:nvPr/>
        </p:nvSpPr>
        <p:spPr>
          <a:xfrm>
            <a:off x="5257800" y="1371600"/>
            <a:ext cx="1600200" cy="1447800"/>
          </a:xfrm>
          <a:prstGeom prst="rect">
            <a:avLst/>
          </a:prstGeom>
          <a:solidFill>
            <a:schemeClr val="bg1"/>
          </a:solidFill>
          <a:ln w="28575" cmpd="sng"/>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Source Control System</a:t>
            </a:r>
          </a:p>
        </p:txBody>
      </p:sp>
      <p:sp>
        <p:nvSpPr>
          <p:cNvPr id="12" name="Right Arrow 11"/>
          <p:cNvSpPr/>
          <p:nvPr/>
        </p:nvSpPr>
        <p:spPr>
          <a:xfrm>
            <a:off x="4191000" y="1905000"/>
            <a:ext cx="990600" cy="304800"/>
          </a:xfrm>
          <a:prstGeom prst="rightArrow">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8153400" y="1371600"/>
            <a:ext cx="1600200" cy="1447800"/>
          </a:xfrm>
          <a:prstGeom prst="rect">
            <a:avLst/>
          </a:prstGeom>
          <a:solidFill>
            <a:schemeClr val="bg1"/>
          </a:solidFill>
          <a:ln w="28575" cmpd="sng"/>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Build Server</a:t>
            </a:r>
          </a:p>
        </p:txBody>
      </p:sp>
      <p:sp>
        <p:nvSpPr>
          <p:cNvPr id="14" name="Right Arrow 13"/>
          <p:cNvSpPr/>
          <p:nvPr/>
        </p:nvSpPr>
        <p:spPr>
          <a:xfrm>
            <a:off x="7010400" y="1905000"/>
            <a:ext cx="990600" cy="304800"/>
          </a:xfrm>
          <a:prstGeom prst="rightArrow">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8153400" y="3810000"/>
            <a:ext cx="1600200" cy="1447800"/>
          </a:xfrm>
          <a:prstGeom prst="rect">
            <a:avLst/>
          </a:prstGeom>
          <a:solidFill>
            <a:schemeClr val="bg1"/>
          </a:solidFill>
          <a:ln w="28575" cmpd="sng"/>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Build &amp; Test</a:t>
            </a:r>
          </a:p>
        </p:txBody>
      </p:sp>
      <p:sp>
        <p:nvSpPr>
          <p:cNvPr id="17" name="Diamond 16"/>
          <p:cNvSpPr/>
          <p:nvPr/>
        </p:nvSpPr>
        <p:spPr>
          <a:xfrm>
            <a:off x="5715000" y="3810000"/>
            <a:ext cx="1676400" cy="1371600"/>
          </a:xfrm>
          <a:prstGeom prst="diamond">
            <a:avLst/>
          </a:prstGeom>
          <a:solidFill>
            <a:schemeClr val="bg1"/>
          </a:solidFill>
          <a:ln w="28575" cmpd="sng"/>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FF0000"/>
                </a:solidFill>
              </a:rPr>
              <a:t>Passed Tests?</a:t>
            </a:r>
          </a:p>
        </p:txBody>
      </p:sp>
      <p:sp>
        <p:nvSpPr>
          <p:cNvPr id="18" name="Right Arrow 17"/>
          <p:cNvSpPr/>
          <p:nvPr/>
        </p:nvSpPr>
        <p:spPr>
          <a:xfrm rot="5400000">
            <a:off x="8648700" y="3162300"/>
            <a:ext cx="533400" cy="304800"/>
          </a:xfrm>
          <a:prstGeom prst="rightArrow">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ight Arrow 23"/>
          <p:cNvSpPr/>
          <p:nvPr/>
        </p:nvSpPr>
        <p:spPr>
          <a:xfrm rot="10800000">
            <a:off x="7467600" y="4343400"/>
            <a:ext cx="533400" cy="304800"/>
          </a:xfrm>
          <a:prstGeom prst="rightArrow">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Snip Same Side Corner Rectangle 18"/>
          <p:cNvSpPr/>
          <p:nvPr/>
        </p:nvSpPr>
        <p:spPr>
          <a:xfrm>
            <a:off x="1905000" y="2590800"/>
            <a:ext cx="914400" cy="304800"/>
          </a:xfrm>
          <a:prstGeom prst="snip2SameRect">
            <a:avLst/>
          </a:prstGeom>
          <a:solidFill>
            <a:schemeClr val="accent4">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0000"/>
              </a:solidFill>
            </a:endParaRPr>
          </a:p>
        </p:txBody>
      </p:sp>
      <p:sp>
        <p:nvSpPr>
          <p:cNvPr id="20" name="Smiley Face 19"/>
          <p:cNvSpPr/>
          <p:nvPr/>
        </p:nvSpPr>
        <p:spPr>
          <a:xfrm>
            <a:off x="2057400" y="2057400"/>
            <a:ext cx="609600" cy="457200"/>
          </a:xfrm>
          <a:prstGeom prst="smileyFace">
            <a:avLst/>
          </a:prstGeom>
          <a:solidFill>
            <a:schemeClr val="accent4">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Title 1"/>
          <p:cNvSpPr>
            <a:spLocks noGrp="1"/>
          </p:cNvSpPr>
          <p:nvPr>
            <p:ph type="title"/>
          </p:nvPr>
        </p:nvSpPr>
        <p:spPr>
          <a:xfrm>
            <a:off x="1981200" y="4400"/>
            <a:ext cx="7620000" cy="1143000"/>
          </a:xfrm>
        </p:spPr>
        <p:txBody>
          <a:bodyPr/>
          <a:lstStyle/>
          <a:p>
            <a:r>
              <a:rPr lang="en-US" dirty="0"/>
              <a:t>How It Works</a:t>
            </a:r>
          </a:p>
        </p:txBody>
      </p:sp>
    </p:spTree>
    <p:extLst>
      <p:ext uri="{BB962C8B-B14F-4D97-AF65-F5344CB8AC3E}">
        <p14:creationId xmlns:p14="http://schemas.microsoft.com/office/powerpoint/2010/main" val="3129597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1000"/>
                                        <p:tgtEl>
                                          <p:spTgt spid="24"/>
                                        </p:tgtEl>
                                      </p:cBhvr>
                                    </p:animEffect>
                                    <p:anim calcmode="lin" valueType="num">
                                      <p:cBhvr>
                                        <p:cTn id="8" dur="1000" fill="hold"/>
                                        <p:tgtEl>
                                          <p:spTgt spid="24"/>
                                        </p:tgtEl>
                                        <p:attrNameLst>
                                          <p:attrName>ppt_x</p:attrName>
                                        </p:attrNameLst>
                                      </p:cBhvr>
                                      <p:tavLst>
                                        <p:tav tm="0">
                                          <p:val>
                                            <p:strVal val="#ppt_x"/>
                                          </p:val>
                                        </p:tav>
                                        <p:tav tm="100000">
                                          <p:val>
                                            <p:strVal val="#ppt_x"/>
                                          </p:val>
                                        </p:tav>
                                      </p:tavLst>
                                    </p:anim>
                                    <p:anim calcmode="lin" valueType="num">
                                      <p:cBhvr>
                                        <p:cTn id="9"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438400" y="1447800"/>
            <a:ext cx="1600200" cy="1295400"/>
          </a:xfrm>
          <a:prstGeom prst="rect">
            <a:avLst/>
          </a:prstGeom>
          <a:solidFill>
            <a:schemeClr val="bg1"/>
          </a:solidFill>
          <a:ln w="28575"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Magnetic Disk 7"/>
          <p:cNvSpPr/>
          <p:nvPr/>
        </p:nvSpPr>
        <p:spPr>
          <a:xfrm>
            <a:off x="2971800" y="1600201"/>
            <a:ext cx="822960" cy="251987"/>
          </a:xfrm>
          <a:prstGeom prst="flowChartMagneticDisk">
            <a:avLst/>
          </a:prstGeom>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9" name="Magnetic Disk 8"/>
          <p:cNvSpPr/>
          <p:nvPr/>
        </p:nvSpPr>
        <p:spPr>
          <a:xfrm>
            <a:off x="2971800" y="1981201"/>
            <a:ext cx="822960" cy="251987"/>
          </a:xfrm>
          <a:prstGeom prst="flowChartMagneticDisk">
            <a:avLst/>
          </a:prstGeom>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0" name="Magnetic Disk 9"/>
          <p:cNvSpPr/>
          <p:nvPr/>
        </p:nvSpPr>
        <p:spPr>
          <a:xfrm>
            <a:off x="2971800" y="2362201"/>
            <a:ext cx="822960" cy="251987"/>
          </a:xfrm>
          <a:prstGeom prst="flowChartMagneticDisk">
            <a:avLst/>
          </a:prstGeom>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1" name="Rectangle 10"/>
          <p:cNvSpPr/>
          <p:nvPr/>
        </p:nvSpPr>
        <p:spPr>
          <a:xfrm>
            <a:off x="5257800" y="1371600"/>
            <a:ext cx="1600200" cy="1447800"/>
          </a:xfrm>
          <a:prstGeom prst="rect">
            <a:avLst/>
          </a:prstGeom>
          <a:solidFill>
            <a:schemeClr val="bg1"/>
          </a:solidFill>
          <a:ln w="28575" cmpd="sng"/>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Source Control System</a:t>
            </a:r>
          </a:p>
        </p:txBody>
      </p:sp>
      <p:sp>
        <p:nvSpPr>
          <p:cNvPr id="12" name="Right Arrow 11"/>
          <p:cNvSpPr/>
          <p:nvPr/>
        </p:nvSpPr>
        <p:spPr>
          <a:xfrm>
            <a:off x="4191000" y="1905000"/>
            <a:ext cx="990600" cy="304800"/>
          </a:xfrm>
          <a:prstGeom prst="rightArrow">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8153400" y="1371600"/>
            <a:ext cx="1600200" cy="1447800"/>
          </a:xfrm>
          <a:prstGeom prst="rect">
            <a:avLst/>
          </a:prstGeom>
          <a:solidFill>
            <a:schemeClr val="bg1"/>
          </a:solidFill>
          <a:ln w="28575" cmpd="sng"/>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Build Server</a:t>
            </a:r>
          </a:p>
        </p:txBody>
      </p:sp>
      <p:sp>
        <p:nvSpPr>
          <p:cNvPr id="14" name="Right Arrow 13"/>
          <p:cNvSpPr/>
          <p:nvPr/>
        </p:nvSpPr>
        <p:spPr>
          <a:xfrm>
            <a:off x="7010400" y="1905000"/>
            <a:ext cx="990600" cy="304800"/>
          </a:xfrm>
          <a:prstGeom prst="rightArrow">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8153400" y="3810000"/>
            <a:ext cx="1600200" cy="1447800"/>
          </a:xfrm>
          <a:prstGeom prst="rect">
            <a:avLst/>
          </a:prstGeom>
          <a:solidFill>
            <a:schemeClr val="bg1"/>
          </a:solidFill>
          <a:ln w="28575" cmpd="sng"/>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Build &amp; Test</a:t>
            </a:r>
          </a:p>
        </p:txBody>
      </p:sp>
      <p:sp>
        <p:nvSpPr>
          <p:cNvPr id="17" name="Diamond 16"/>
          <p:cNvSpPr/>
          <p:nvPr/>
        </p:nvSpPr>
        <p:spPr>
          <a:xfrm>
            <a:off x="5715000" y="3810000"/>
            <a:ext cx="1676400" cy="1371600"/>
          </a:xfrm>
          <a:prstGeom prst="diamond">
            <a:avLst/>
          </a:prstGeom>
          <a:solidFill>
            <a:schemeClr val="bg1"/>
          </a:solidFill>
          <a:ln w="28575" cmpd="sng"/>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Passed Tests?</a:t>
            </a:r>
          </a:p>
        </p:txBody>
      </p:sp>
      <p:sp>
        <p:nvSpPr>
          <p:cNvPr id="18" name="Right Arrow 17"/>
          <p:cNvSpPr/>
          <p:nvPr/>
        </p:nvSpPr>
        <p:spPr>
          <a:xfrm rot="5400000">
            <a:off x="8648700" y="3162300"/>
            <a:ext cx="533400" cy="304800"/>
          </a:xfrm>
          <a:prstGeom prst="rightArrow">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ight Arrow 23"/>
          <p:cNvSpPr/>
          <p:nvPr/>
        </p:nvSpPr>
        <p:spPr>
          <a:xfrm rot="10800000">
            <a:off x="7467600" y="4343400"/>
            <a:ext cx="533400" cy="304800"/>
          </a:xfrm>
          <a:prstGeom prst="rightArrow">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ight Arrow 29"/>
          <p:cNvSpPr/>
          <p:nvPr/>
        </p:nvSpPr>
        <p:spPr>
          <a:xfrm rot="12145430">
            <a:off x="3514650" y="3308545"/>
            <a:ext cx="2830905" cy="211170"/>
          </a:xfrm>
          <a:prstGeom prst="rightArrow">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Box 2"/>
          <p:cNvSpPr txBox="1"/>
          <p:nvPr/>
        </p:nvSpPr>
        <p:spPr>
          <a:xfrm rot="1255581">
            <a:off x="4914717" y="3111454"/>
            <a:ext cx="850213" cy="369332"/>
          </a:xfrm>
          <a:prstGeom prst="rect">
            <a:avLst/>
          </a:prstGeom>
          <a:noFill/>
        </p:spPr>
        <p:txBody>
          <a:bodyPr wrap="square" rtlCol="0">
            <a:spAutoFit/>
          </a:bodyPr>
          <a:lstStyle/>
          <a:p>
            <a:r>
              <a:rPr lang="en-US" dirty="0"/>
              <a:t>Failed</a:t>
            </a:r>
          </a:p>
        </p:txBody>
      </p:sp>
      <p:sp>
        <p:nvSpPr>
          <p:cNvPr id="19" name="Snip Same Side Corner Rectangle 18"/>
          <p:cNvSpPr/>
          <p:nvPr/>
        </p:nvSpPr>
        <p:spPr>
          <a:xfrm>
            <a:off x="1905000" y="2590800"/>
            <a:ext cx="914400" cy="304800"/>
          </a:xfrm>
          <a:prstGeom prst="snip2SameRect">
            <a:avLst/>
          </a:prstGeom>
          <a:solidFill>
            <a:schemeClr val="accent4">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0000"/>
              </a:solidFill>
            </a:endParaRPr>
          </a:p>
        </p:txBody>
      </p:sp>
      <p:sp>
        <p:nvSpPr>
          <p:cNvPr id="20" name="Smiley Face 19"/>
          <p:cNvSpPr/>
          <p:nvPr/>
        </p:nvSpPr>
        <p:spPr>
          <a:xfrm>
            <a:off x="2057400" y="2057400"/>
            <a:ext cx="609600" cy="457200"/>
          </a:xfrm>
          <a:prstGeom prst="smileyFace">
            <a:avLst/>
          </a:prstGeom>
          <a:solidFill>
            <a:schemeClr val="accent4">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Title 1"/>
          <p:cNvSpPr>
            <a:spLocks noGrp="1"/>
          </p:cNvSpPr>
          <p:nvPr>
            <p:ph type="title"/>
          </p:nvPr>
        </p:nvSpPr>
        <p:spPr>
          <a:xfrm>
            <a:off x="1981200" y="4400"/>
            <a:ext cx="7620000" cy="1143000"/>
          </a:xfrm>
        </p:spPr>
        <p:txBody>
          <a:bodyPr/>
          <a:lstStyle/>
          <a:p>
            <a:r>
              <a:rPr lang="en-US" dirty="0"/>
              <a:t>How It Works</a:t>
            </a:r>
          </a:p>
        </p:txBody>
      </p:sp>
    </p:spTree>
    <p:extLst>
      <p:ext uri="{BB962C8B-B14F-4D97-AF65-F5344CB8AC3E}">
        <p14:creationId xmlns:p14="http://schemas.microsoft.com/office/powerpoint/2010/main" val="1833856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1000"/>
                                        <p:tgtEl>
                                          <p:spTgt spid="30"/>
                                        </p:tgtEl>
                                      </p:cBhvr>
                                    </p:animEffect>
                                    <p:anim calcmode="lin" valueType="num">
                                      <p:cBhvr>
                                        <p:cTn id="8" dur="1000" fill="hold"/>
                                        <p:tgtEl>
                                          <p:spTgt spid="30"/>
                                        </p:tgtEl>
                                        <p:attrNameLst>
                                          <p:attrName>ppt_x</p:attrName>
                                        </p:attrNameLst>
                                      </p:cBhvr>
                                      <p:tavLst>
                                        <p:tav tm="0">
                                          <p:val>
                                            <p:strVal val="#ppt_x"/>
                                          </p:val>
                                        </p:tav>
                                        <p:tav tm="100000">
                                          <p:val>
                                            <p:strVal val="#ppt_x"/>
                                          </p:val>
                                        </p:tav>
                                      </p:tavLst>
                                    </p:anim>
                                    <p:anim calcmode="lin" valueType="num">
                                      <p:cBhvr>
                                        <p:cTn id="9" dur="1000" fill="hold"/>
                                        <p:tgtEl>
                                          <p:spTgt spid="30"/>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 presetClass="entr" presetSubtype="0"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438400" y="1447800"/>
            <a:ext cx="1600200" cy="1295400"/>
          </a:xfrm>
          <a:prstGeom prst="rect">
            <a:avLst/>
          </a:prstGeom>
          <a:solidFill>
            <a:schemeClr val="bg1"/>
          </a:solidFill>
          <a:ln w="28575"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Magnetic Disk 7"/>
          <p:cNvSpPr/>
          <p:nvPr/>
        </p:nvSpPr>
        <p:spPr>
          <a:xfrm>
            <a:off x="2971800" y="1600201"/>
            <a:ext cx="822960" cy="251987"/>
          </a:xfrm>
          <a:prstGeom prst="flowChartMagneticDisk">
            <a:avLst/>
          </a:prstGeom>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9" name="Magnetic Disk 8"/>
          <p:cNvSpPr/>
          <p:nvPr/>
        </p:nvSpPr>
        <p:spPr>
          <a:xfrm>
            <a:off x="2971800" y="1981201"/>
            <a:ext cx="822960" cy="251987"/>
          </a:xfrm>
          <a:prstGeom prst="flowChartMagneticDisk">
            <a:avLst/>
          </a:prstGeom>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0" name="Magnetic Disk 9"/>
          <p:cNvSpPr/>
          <p:nvPr/>
        </p:nvSpPr>
        <p:spPr>
          <a:xfrm>
            <a:off x="2971800" y="2362201"/>
            <a:ext cx="822960" cy="251987"/>
          </a:xfrm>
          <a:prstGeom prst="flowChartMagneticDisk">
            <a:avLst/>
          </a:prstGeom>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1" name="Rectangle 10"/>
          <p:cNvSpPr/>
          <p:nvPr/>
        </p:nvSpPr>
        <p:spPr>
          <a:xfrm>
            <a:off x="5257800" y="1371600"/>
            <a:ext cx="1600200" cy="1447800"/>
          </a:xfrm>
          <a:prstGeom prst="rect">
            <a:avLst/>
          </a:prstGeom>
          <a:solidFill>
            <a:schemeClr val="bg1"/>
          </a:solidFill>
          <a:ln w="28575" cmpd="sng"/>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Source Control System</a:t>
            </a:r>
          </a:p>
        </p:txBody>
      </p:sp>
      <p:sp>
        <p:nvSpPr>
          <p:cNvPr id="12" name="Right Arrow 11"/>
          <p:cNvSpPr/>
          <p:nvPr/>
        </p:nvSpPr>
        <p:spPr>
          <a:xfrm>
            <a:off x="4191000" y="1905000"/>
            <a:ext cx="990600" cy="304800"/>
          </a:xfrm>
          <a:prstGeom prst="rightArrow">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8153400" y="1371600"/>
            <a:ext cx="1600200" cy="1447800"/>
          </a:xfrm>
          <a:prstGeom prst="rect">
            <a:avLst/>
          </a:prstGeom>
          <a:solidFill>
            <a:schemeClr val="bg1"/>
          </a:solidFill>
          <a:ln w="28575" cmpd="sng"/>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Build Server</a:t>
            </a:r>
          </a:p>
        </p:txBody>
      </p:sp>
      <p:sp>
        <p:nvSpPr>
          <p:cNvPr id="14" name="Right Arrow 13"/>
          <p:cNvSpPr/>
          <p:nvPr/>
        </p:nvSpPr>
        <p:spPr>
          <a:xfrm>
            <a:off x="7010400" y="1905000"/>
            <a:ext cx="990600" cy="304800"/>
          </a:xfrm>
          <a:prstGeom prst="rightArrow">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8153400" y="3810000"/>
            <a:ext cx="1600200" cy="1447800"/>
          </a:xfrm>
          <a:prstGeom prst="rect">
            <a:avLst/>
          </a:prstGeom>
          <a:solidFill>
            <a:schemeClr val="bg1"/>
          </a:solidFill>
          <a:ln w="28575" cmpd="sng"/>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Build &amp; Test</a:t>
            </a:r>
          </a:p>
        </p:txBody>
      </p:sp>
      <p:sp>
        <p:nvSpPr>
          <p:cNvPr id="17" name="Diamond 16"/>
          <p:cNvSpPr/>
          <p:nvPr/>
        </p:nvSpPr>
        <p:spPr>
          <a:xfrm>
            <a:off x="5715000" y="3810000"/>
            <a:ext cx="1676400" cy="1371600"/>
          </a:xfrm>
          <a:prstGeom prst="diamond">
            <a:avLst/>
          </a:prstGeom>
          <a:solidFill>
            <a:schemeClr val="bg1"/>
          </a:solidFill>
          <a:ln w="28575" cmpd="sng"/>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Passed Tests?</a:t>
            </a:r>
          </a:p>
        </p:txBody>
      </p:sp>
      <p:sp>
        <p:nvSpPr>
          <p:cNvPr id="18" name="Right Arrow 17"/>
          <p:cNvSpPr/>
          <p:nvPr/>
        </p:nvSpPr>
        <p:spPr>
          <a:xfrm rot="5400000">
            <a:off x="8648700" y="3162300"/>
            <a:ext cx="533400" cy="304800"/>
          </a:xfrm>
          <a:prstGeom prst="rightArrow">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3581400" y="3962400"/>
            <a:ext cx="1295400" cy="1143000"/>
          </a:xfrm>
          <a:prstGeom prst="rect">
            <a:avLst/>
          </a:prstGeom>
          <a:solidFill>
            <a:schemeClr val="bg1"/>
          </a:solidFill>
          <a:ln w="28575" cmpd="sng"/>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FF0000"/>
                </a:solidFill>
              </a:rPr>
              <a:t>Release Manager</a:t>
            </a:r>
          </a:p>
        </p:txBody>
      </p:sp>
      <p:sp>
        <p:nvSpPr>
          <p:cNvPr id="24" name="Right Arrow 23"/>
          <p:cNvSpPr/>
          <p:nvPr/>
        </p:nvSpPr>
        <p:spPr>
          <a:xfrm rot="10800000">
            <a:off x="7467600" y="4343400"/>
            <a:ext cx="533400" cy="304800"/>
          </a:xfrm>
          <a:prstGeom prst="rightArrow">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ight Arrow 24"/>
          <p:cNvSpPr/>
          <p:nvPr/>
        </p:nvSpPr>
        <p:spPr>
          <a:xfrm rot="10800000">
            <a:off x="5029200" y="4343400"/>
            <a:ext cx="533400" cy="304800"/>
          </a:xfrm>
          <a:prstGeom prst="rightArrow">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ight Arrow 29"/>
          <p:cNvSpPr/>
          <p:nvPr/>
        </p:nvSpPr>
        <p:spPr>
          <a:xfrm rot="12145430">
            <a:off x="3514650" y="3308545"/>
            <a:ext cx="2830905" cy="211170"/>
          </a:xfrm>
          <a:prstGeom prst="rightArrow">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Box 2"/>
          <p:cNvSpPr txBox="1"/>
          <p:nvPr/>
        </p:nvSpPr>
        <p:spPr>
          <a:xfrm rot="1255581">
            <a:off x="4914717" y="3111454"/>
            <a:ext cx="850213" cy="369332"/>
          </a:xfrm>
          <a:prstGeom prst="rect">
            <a:avLst/>
          </a:prstGeom>
          <a:noFill/>
        </p:spPr>
        <p:txBody>
          <a:bodyPr wrap="square" rtlCol="0">
            <a:spAutoFit/>
          </a:bodyPr>
          <a:lstStyle/>
          <a:p>
            <a:r>
              <a:rPr lang="en-US" dirty="0"/>
              <a:t>Failed</a:t>
            </a:r>
          </a:p>
        </p:txBody>
      </p:sp>
      <p:sp>
        <p:nvSpPr>
          <p:cNvPr id="21" name="Snip Same Side Corner Rectangle 20"/>
          <p:cNvSpPr/>
          <p:nvPr/>
        </p:nvSpPr>
        <p:spPr>
          <a:xfrm>
            <a:off x="1905000" y="2590800"/>
            <a:ext cx="914400" cy="304800"/>
          </a:xfrm>
          <a:prstGeom prst="snip2SameRect">
            <a:avLst/>
          </a:prstGeom>
          <a:solidFill>
            <a:schemeClr val="accent4">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0000"/>
              </a:solidFill>
            </a:endParaRPr>
          </a:p>
        </p:txBody>
      </p:sp>
      <p:sp>
        <p:nvSpPr>
          <p:cNvPr id="22" name="Smiley Face 21"/>
          <p:cNvSpPr/>
          <p:nvPr/>
        </p:nvSpPr>
        <p:spPr>
          <a:xfrm>
            <a:off x="2057400" y="2057400"/>
            <a:ext cx="609600" cy="457200"/>
          </a:xfrm>
          <a:prstGeom prst="smileyFace">
            <a:avLst/>
          </a:prstGeom>
          <a:solidFill>
            <a:schemeClr val="accent4">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Title 1"/>
          <p:cNvSpPr>
            <a:spLocks noGrp="1"/>
          </p:cNvSpPr>
          <p:nvPr>
            <p:ph type="title"/>
          </p:nvPr>
        </p:nvSpPr>
        <p:spPr>
          <a:xfrm>
            <a:off x="1981200" y="4400"/>
            <a:ext cx="7620000" cy="1143000"/>
          </a:xfrm>
        </p:spPr>
        <p:txBody>
          <a:bodyPr/>
          <a:lstStyle/>
          <a:p>
            <a:r>
              <a:rPr lang="en-US" dirty="0"/>
              <a:t>How It Works</a:t>
            </a:r>
          </a:p>
        </p:txBody>
      </p:sp>
    </p:spTree>
    <p:extLst>
      <p:ext uri="{BB962C8B-B14F-4D97-AF65-F5344CB8AC3E}">
        <p14:creationId xmlns:p14="http://schemas.microsoft.com/office/powerpoint/2010/main" val="3715400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1000"/>
                                        <p:tgtEl>
                                          <p:spTgt spid="25"/>
                                        </p:tgtEl>
                                      </p:cBhvr>
                                    </p:animEffect>
                                    <p:anim calcmode="lin" valueType="num">
                                      <p:cBhvr>
                                        <p:cTn id="8" dur="1000" fill="hold"/>
                                        <p:tgtEl>
                                          <p:spTgt spid="25"/>
                                        </p:tgtEl>
                                        <p:attrNameLst>
                                          <p:attrName>ppt_x</p:attrName>
                                        </p:attrNameLst>
                                      </p:cBhvr>
                                      <p:tavLst>
                                        <p:tav tm="0">
                                          <p:val>
                                            <p:strVal val="#ppt_x"/>
                                          </p:val>
                                        </p:tav>
                                        <p:tav tm="100000">
                                          <p:val>
                                            <p:strVal val="#ppt_x"/>
                                          </p:val>
                                        </p:tav>
                                      </p:tavLst>
                                    </p:anim>
                                    <p:anim calcmode="lin" valueType="num">
                                      <p:cBhvr>
                                        <p:cTn id="9"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438400" y="1447800"/>
            <a:ext cx="1600200" cy="1295400"/>
          </a:xfrm>
          <a:prstGeom prst="rect">
            <a:avLst/>
          </a:prstGeom>
          <a:solidFill>
            <a:schemeClr val="bg1"/>
          </a:solidFill>
          <a:ln w="28575"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Magnetic Disk 7"/>
          <p:cNvSpPr/>
          <p:nvPr/>
        </p:nvSpPr>
        <p:spPr>
          <a:xfrm>
            <a:off x="2971800" y="1600201"/>
            <a:ext cx="822960" cy="251987"/>
          </a:xfrm>
          <a:prstGeom prst="flowChartMagneticDisk">
            <a:avLst/>
          </a:prstGeom>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9" name="Magnetic Disk 8"/>
          <p:cNvSpPr/>
          <p:nvPr/>
        </p:nvSpPr>
        <p:spPr>
          <a:xfrm>
            <a:off x="2971800" y="1981201"/>
            <a:ext cx="822960" cy="251987"/>
          </a:xfrm>
          <a:prstGeom prst="flowChartMagneticDisk">
            <a:avLst/>
          </a:prstGeom>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0" name="Magnetic Disk 9"/>
          <p:cNvSpPr/>
          <p:nvPr/>
        </p:nvSpPr>
        <p:spPr>
          <a:xfrm>
            <a:off x="2971800" y="2362201"/>
            <a:ext cx="822960" cy="251987"/>
          </a:xfrm>
          <a:prstGeom prst="flowChartMagneticDisk">
            <a:avLst/>
          </a:prstGeom>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1" name="Rectangle 10"/>
          <p:cNvSpPr/>
          <p:nvPr/>
        </p:nvSpPr>
        <p:spPr>
          <a:xfrm>
            <a:off x="5257800" y="1371600"/>
            <a:ext cx="1600200" cy="1447800"/>
          </a:xfrm>
          <a:prstGeom prst="rect">
            <a:avLst/>
          </a:prstGeom>
          <a:solidFill>
            <a:schemeClr val="bg1"/>
          </a:solidFill>
          <a:ln w="28575" cmpd="sng"/>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Source Control System</a:t>
            </a:r>
          </a:p>
        </p:txBody>
      </p:sp>
      <p:sp>
        <p:nvSpPr>
          <p:cNvPr id="12" name="Right Arrow 11"/>
          <p:cNvSpPr/>
          <p:nvPr/>
        </p:nvSpPr>
        <p:spPr>
          <a:xfrm>
            <a:off x="4191000" y="1905000"/>
            <a:ext cx="990600" cy="304800"/>
          </a:xfrm>
          <a:prstGeom prst="rightArrow">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8153400" y="1371600"/>
            <a:ext cx="1600200" cy="1447800"/>
          </a:xfrm>
          <a:prstGeom prst="rect">
            <a:avLst/>
          </a:prstGeom>
          <a:solidFill>
            <a:schemeClr val="bg1"/>
          </a:solidFill>
          <a:ln w="28575" cmpd="sng"/>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Build Server</a:t>
            </a:r>
          </a:p>
        </p:txBody>
      </p:sp>
      <p:sp>
        <p:nvSpPr>
          <p:cNvPr id="14" name="Right Arrow 13"/>
          <p:cNvSpPr/>
          <p:nvPr/>
        </p:nvSpPr>
        <p:spPr>
          <a:xfrm>
            <a:off x="7010400" y="1905000"/>
            <a:ext cx="990600" cy="304800"/>
          </a:xfrm>
          <a:prstGeom prst="rightArrow">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8153400" y="3810000"/>
            <a:ext cx="1600200" cy="1447800"/>
          </a:xfrm>
          <a:prstGeom prst="rect">
            <a:avLst/>
          </a:prstGeom>
          <a:solidFill>
            <a:schemeClr val="bg1"/>
          </a:solidFill>
          <a:ln w="28575" cmpd="sng"/>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Build &amp; Test</a:t>
            </a:r>
          </a:p>
        </p:txBody>
      </p:sp>
      <p:sp>
        <p:nvSpPr>
          <p:cNvPr id="17" name="Diamond 16"/>
          <p:cNvSpPr/>
          <p:nvPr/>
        </p:nvSpPr>
        <p:spPr>
          <a:xfrm>
            <a:off x="5715000" y="3810000"/>
            <a:ext cx="1676400" cy="1371600"/>
          </a:xfrm>
          <a:prstGeom prst="diamond">
            <a:avLst/>
          </a:prstGeom>
          <a:solidFill>
            <a:schemeClr val="bg1"/>
          </a:solidFill>
          <a:ln w="28575" cmpd="sng"/>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Passed Tests?</a:t>
            </a:r>
          </a:p>
        </p:txBody>
      </p:sp>
      <p:sp>
        <p:nvSpPr>
          <p:cNvPr id="18" name="Right Arrow 17"/>
          <p:cNvSpPr/>
          <p:nvPr/>
        </p:nvSpPr>
        <p:spPr>
          <a:xfrm rot="5400000">
            <a:off x="8648700" y="3162300"/>
            <a:ext cx="533400" cy="304800"/>
          </a:xfrm>
          <a:prstGeom prst="rightArrow">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3581400" y="3962400"/>
            <a:ext cx="1295400" cy="1143000"/>
          </a:xfrm>
          <a:prstGeom prst="rect">
            <a:avLst/>
          </a:prstGeom>
          <a:solidFill>
            <a:schemeClr val="bg1"/>
          </a:solidFill>
          <a:ln w="28575" cmpd="sng"/>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FF0000"/>
                </a:solidFill>
              </a:rPr>
              <a:t>Release Manager</a:t>
            </a:r>
          </a:p>
        </p:txBody>
      </p:sp>
      <p:sp>
        <p:nvSpPr>
          <p:cNvPr id="24" name="Right Arrow 23"/>
          <p:cNvSpPr/>
          <p:nvPr/>
        </p:nvSpPr>
        <p:spPr>
          <a:xfrm rot="10800000">
            <a:off x="7467600" y="4343400"/>
            <a:ext cx="533400" cy="304800"/>
          </a:xfrm>
          <a:prstGeom prst="rightArrow">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ight Arrow 24"/>
          <p:cNvSpPr/>
          <p:nvPr/>
        </p:nvSpPr>
        <p:spPr>
          <a:xfrm rot="10800000">
            <a:off x="5029200" y="4343400"/>
            <a:ext cx="533400" cy="304800"/>
          </a:xfrm>
          <a:prstGeom prst="rightArrow">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p:cNvSpPr/>
          <p:nvPr/>
        </p:nvSpPr>
        <p:spPr>
          <a:xfrm>
            <a:off x="1676400" y="3733800"/>
            <a:ext cx="1219200" cy="317863"/>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FFFFFF"/>
                </a:solidFill>
              </a:rPr>
              <a:t>Testing</a:t>
            </a:r>
          </a:p>
        </p:txBody>
      </p:sp>
      <p:sp>
        <p:nvSpPr>
          <p:cNvPr id="28" name="Rectangle 27"/>
          <p:cNvSpPr/>
          <p:nvPr/>
        </p:nvSpPr>
        <p:spPr>
          <a:xfrm>
            <a:off x="1676400" y="4419600"/>
            <a:ext cx="1219200" cy="304800"/>
          </a:xfrm>
          <a:prstGeom prst="rect">
            <a:avLst/>
          </a:prstGeom>
          <a:solidFill>
            <a:schemeClr val="accent4"/>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rPr>
              <a:t>Staging</a:t>
            </a:r>
          </a:p>
        </p:txBody>
      </p:sp>
      <p:sp>
        <p:nvSpPr>
          <p:cNvPr id="29" name="Rectangle 28"/>
          <p:cNvSpPr/>
          <p:nvPr/>
        </p:nvSpPr>
        <p:spPr>
          <a:xfrm>
            <a:off x="1676400" y="5029200"/>
            <a:ext cx="1219200" cy="304800"/>
          </a:xfrm>
          <a:prstGeom prst="rect">
            <a:avLst/>
          </a:prstGeom>
          <a:solidFill>
            <a:schemeClr val="accent5"/>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Production</a:t>
            </a:r>
          </a:p>
        </p:txBody>
      </p:sp>
      <p:sp>
        <p:nvSpPr>
          <p:cNvPr id="31" name="Right Arrow 30"/>
          <p:cNvSpPr/>
          <p:nvPr/>
        </p:nvSpPr>
        <p:spPr>
          <a:xfrm rot="11761638">
            <a:off x="2971800" y="3810000"/>
            <a:ext cx="457200" cy="381000"/>
          </a:xfrm>
          <a:prstGeom prst="rightArrow">
            <a:avLst>
              <a:gd name="adj1" fmla="val 42008"/>
              <a:gd name="adj2" fmla="val 50000"/>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ight Arrow 31"/>
          <p:cNvSpPr/>
          <p:nvPr/>
        </p:nvSpPr>
        <p:spPr>
          <a:xfrm rot="10800000">
            <a:off x="2971800" y="4343400"/>
            <a:ext cx="457200" cy="304800"/>
          </a:xfrm>
          <a:prstGeom prst="rightArrow">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Right Arrow 32"/>
          <p:cNvSpPr/>
          <p:nvPr/>
        </p:nvSpPr>
        <p:spPr>
          <a:xfrm rot="9862038">
            <a:off x="3010814" y="4923746"/>
            <a:ext cx="385106" cy="267169"/>
          </a:xfrm>
          <a:prstGeom prst="rightArrow">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ight Arrow 26"/>
          <p:cNvSpPr/>
          <p:nvPr/>
        </p:nvSpPr>
        <p:spPr>
          <a:xfrm rot="12145430">
            <a:off x="3514650" y="3308545"/>
            <a:ext cx="2830905" cy="211170"/>
          </a:xfrm>
          <a:prstGeom prst="rightArrow">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TextBox 33"/>
          <p:cNvSpPr txBox="1"/>
          <p:nvPr/>
        </p:nvSpPr>
        <p:spPr>
          <a:xfrm rot="1255581">
            <a:off x="4914717" y="3111454"/>
            <a:ext cx="850213" cy="369332"/>
          </a:xfrm>
          <a:prstGeom prst="rect">
            <a:avLst/>
          </a:prstGeom>
          <a:noFill/>
        </p:spPr>
        <p:txBody>
          <a:bodyPr wrap="square" rtlCol="0">
            <a:spAutoFit/>
          </a:bodyPr>
          <a:lstStyle/>
          <a:p>
            <a:r>
              <a:rPr lang="en-US" dirty="0"/>
              <a:t>Failed</a:t>
            </a:r>
          </a:p>
        </p:txBody>
      </p:sp>
      <p:sp>
        <p:nvSpPr>
          <p:cNvPr id="30" name="Snip Same Side Corner Rectangle 29"/>
          <p:cNvSpPr/>
          <p:nvPr/>
        </p:nvSpPr>
        <p:spPr>
          <a:xfrm>
            <a:off x="1905000" y="2590800"/>
            <a:ext cx="914400" cy="304800"/>
          </a:xfrm>
          <a:prstGeom prst="snip2SameRect">
            <a:avLst/>
          </a:prstGeom>
          <a:solidFill>
            <a:schemeClr val="accent4">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0000"/>
              </a:solidFill>
            </a:endParaRPr>
          </a:p>
        </p:txBody>
      </p:sp>
      <p:sp>
        <p:nvSpPr>
          <p:cNvPr id="35" name="Smiley Face 34"/>
          <p:cNvSpPr/>
          <p:nvPr/>
        </p:nvSpPr>
        <p:spPr>
          <a:xfrm>
            <a:off x="2057400" y="2057400"/>
            <a:ext cx="609600" cy="457200"/>
          </a:xfrm>
          <a:prstGeom prst="smileyFace">
            <a:avLst/>
          </a:prstGeom>
          <a:solidFill>
            <a:schemeClr val="accent4">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Title 1"/>
          <p:cNvSpPr>
            <a:spLocks noGrp="1"/>
          </p:cNvSpPr>
          <p:nvPr>
            <p:ph type="title"/>
          </p:nvPr>
        </p:nvSpPr>
        <p:spPr>
          <a:xfrm>
            <a:off x="1981200" y="4400"/>
            <a:ext cx="7620000" cy="1143000"/>
          </a:xfrm>
        </p:spPr>
        <p:txBody>
          <a:bodyPr/>
          <a:lstStyle/>
          <a:p>
            <a:r>
              <a:rPr lang="en-US" dirty="0"/>
              <a:t>How It Works</a:t>
            </a:r>
          </a:p>
        </p:txBody>
      </p:sp>
    </p:spTree>
    <p:extLst>
      <p:ext uri="{BB962C8B-B14F-4D97-AF65-F5344CB8AC3E}">
        <p14:creationId xmlns:p14="http://schemas.microsoft.com/office/powerpoint/2010/main" val="25424516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1000"/>
                                        <p:tgtEl>
                                          <p:spTgt spid="31"/>
                                        </p:tgtEl>
                                      </p:cBhvr>
                                    </p:animEffect>
                                    <p:anim calcmode="lin" valueType="num">
                                      <p:cBhvr>
                                        <p:cTn id="8" dur="1000" fill="hold"/>
                                        <p:tgtEl>
                                          <p:spTgt spid="31"/>
                                        </p:tgtEl>
                                        <p:attrNameLst>
                                          <p:attrName>ppt_x</p:attrName>
                                        </p:attrNameLst>
                                      </p:cBhvr>
                                      <p:tavLst>
                                        <p:tav tm="0">
                                          <p:val>
                                            <p:strVal val="#ppt_x"/>
                                          </p:val>
                                        </p:tav>
                                        <p:tav tm="100000">
                                          <p:val>
                                            <p:strVal val="#ppt_x"/>
                                          </p:val>
                                        </p:tav>
                                      </p:tavLst>
                                    </p:anim>
                                    <p:anim calcmode="lin" valueType="num">
                                      <p:cBhvr>
                                        <p:cTn id="9" dur="1000" fill="hold"/>
                                        <p:tgtEl>
                                          <p:spTgt spid="31"/>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32"/>
                                        </p:tgtEl>
                                        <p:attrNameLst>
                                          <p:attrName>style.visibility</p:attrName>
                                        </p:attrNameLst>
                                      </p:cBhvr>
                                      <p:to>
                                        <p:strVal val="visible"/>
                                      </p:to>
                                    </p:set>
                                    <p:animEffect transition="in" filter="fade">
                                      <p:cBhvr>
                                        <p:cTn id="13" dur="1000"/>
                                        <p:tgtEl>
                                          <p:spTgt spid="32"/>
                                        </p:tgtEl>
                                      </p:cBhvr>
                                    </p:animEffect>
                                    <p:anim calcmode="lin" valueType="num">
                                      <p:cBhvr>
                                        <p:cTn id="14" dur="1000" fill="hold"/>
                                        <p:tgtEl>
                                          <p:spTgt spid="32"/>
                                        </p:tgtEl>
                                        <p:attrNameLst>
                                          <p:attrName>ppt_x</p:attrName>
                                        </p:attrNameLst>
                                      </p:cBhvr>
                                      <p:tavLst>
                                        <p:tav tm="0">
                                          <p:val>
                                            <p:strVal val="#ppt_x"/>
                                          </p:val>
                                        </p:tav>
                                        <p:tav tm="100000">
                                          <p:val>
                                            <p:strVal val="#ppt_x"/>
                                          </p:val>
                                        </p:tav>
                                      </p:tavLst>
                                    </p:anim>
                                    <p:anim calcmode="lin" valueType="num">
                                      <p:cBhvr>
                                        <p:cTn id="15" dur="1000" fill="hold"/>
                                        <p:tgtEl>
                                          <p:spTgt spid="32"/>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grpId="0" nodeType="afterEffect">
                                  <p:stCondLst>
                                    <p:cond delay="0"/>
                                  </p:stCondLst>
                                  <p:childTnLst>
                                    <p:set>
                                      <p:cBhvr>
                                        <p:cTn id="18" dur="1" fill="hold">
                                          <p:stCondLst>
                                            <p:cond delay="0"/>
                                          </p:stCondLst>
                                        </p:cTn>
                                        <p:tgtEl>
                                          <p:spTgt spid="33"/>
                                        </p:tgtEl>
                                        <p:attrNameLst>
                                          <p:attrName>style.visibility</p:attrName>
                                        </p:attrNameLst>
                                      </p:cBhvr>
                                      <p:to>
                                        <p:strVal val="visible"/>
                                      </p:to>
                                    </p:set>
                                    <p:animEffect transition="in" filter="fade">
                                      <p:cBhvr>
                                        <p:cTn id="19" dur="1000"/>
                                        <p:tgtEl>
                                          <p:spTgt spid="33"/>
                                        </p:tgtEl>
                                      </p:cBhvr>
                                    </p:animEffect>
                                    <p:anim calcmode="lin" valueType="num">
                                      <p:cBhvr>
                                        <p:cTn id="20" dur="1000" fill="hold"/>
                                        <p:tgtEl>
                                          <p:spTgt spid="33"/>
                                        </p:tgtEl>
                                        <p:attrNameLst>
                                          <p:attrName>ppt_x</p:attrName>
                                        </p:attrNameLst>
                                      </p:cBhvr>
                                      <p:tavLst>
                                        <p:tav tm="0">
                                          <p:val>
                                            <p:strVal val="#ppt_x"/>
                                          </p:val>
                                        </p:tav>
                                        <p:tav tm="100000">
                                          <p:val>
                                            <p:strVal val="#ppt_x"/>
                                          </p:val>
                                        </p:tav>
                                      </p:tavLst>
                                    </p:anim>
                                    <p:anim calcmode="lin" valueType="num">
                                      <p:cBhvr>
                                        <p:cTn id="21"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2" grpId="0" animBg="1"/>
      <p:bldP spid="33" grpId="0" animBg="1"/>
    </p:bld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2286001" y="457200"/>
            <a:ext cx="7129731" cy="5791200"/>
          </a:xfrm>
          <a:prstGeom prst="rect">
            <a:avLst/>
          </a:prstGeom>
        </p:spPr>
      </p:pic>
    </p:spTree>
    <p:extLst>
      <p:ext uri="{BB962C8B-B14F-4D97-AF65-F5344CB8AC3E}">
        <p14:creationId xmlns:p14="http://schemas.microsoft.com/office/powerpoint/2010/main" val="16312168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0"/>
            <a:ext cx="7620000" cy="1143000"/>
          </a:xfrm>
        </p:spPr>
        <p:txBody>
          <a:bodyPr/>
          <a:lstStyle/>
          <a:p>
            <a:r>
              <a:rPr lang="en-US" sz="4000" dirty="0"/>
              <a:t>Why Do I Even Care? </a:t>
            </a:r>
          </a:p>
        </p:txBody>
      </p:sp>
      <p:sp>
        <p:nvSpPr>
          <p:cNvPr id="3" name="Content Placeholder 2"/>
          <p:cNvSpPr>
            <a:spLocks noGrp="1"/>
          </p:cNvSpPr>
          <p:nvPr>
            <p:ph idx="1"/>
          </p:nvPr>
        </p:nvSpPr>
        <p:spPr>
          <a:xfrm>
            <a:off x="1905000" y="1143000"/>
            <a:ext cx="7620000" cy="4953000"/>
          </a:xfrm>
        </p:spPr>
        <p:txBody>
          <a:bodyPr>
            <a:normAutofit/>
          </a:bodyPr>
          <a:lstStyle/>
          <a:p>
            <a:r>
              <a:rPr lang="en-US" dirty="0"/>
              <a:t>As a die-hard operational DBA, I care about:</a:t>
            </a:r>
          </a:p>
          <a:p>
            <a:pPr lvl="1"/>
            <a:r>
              <a:rPr lang="en-US" dirty="0"/>
              <a:t>Security</a:t>
            </a:r>
          </a:p>
          <a:p>
            <a:pPr lvl="1"/>
            <a:r>
              <a:rPr lang="en-US" dirty="0"/>
              <a:t>Standardization &amp; Consistency</a:t>
            </a:r>
          </a:p>
          <a:p>
            <a:pPr lvl="1"/>
            <a:r>
              <a:rPr lang="en-US" dirty="0"/>
              <a:t>Collaboration</a:t>
            </a:r>
          </a:p>
          <a:p>
            <a:pPr lvl="1"/>
            <a:r>
              <a:rPr lang="en-US" dirty="0"/>
              <a:t>Ease of Deployments</a:t>
            </a:r>
          </a:p>
          <a:p>
            <a:pPr marL="411480" lvl="1" indent="0">
              <a:buNone/>
            </a:pPr>
            <a:endParaRPr lang="en-US" dirty="0"/>
          </a:p>
          <a:p>
            <a:r>
              <a:rPr lang="en-US" dirty="0"/>
              <a:t>Continuous Delivery allows me to:</a:t>
            </a:r>
          </a:p>
          <a:p>
            <a:pPr lvl="1"/>
            <a:r>
              <a:rPr lang="en-US" dirty="0"/>
              <a:t>Work Smarter, Not Harder</a:t>
            </a:r>
          </a:p>
          <a:p>
            <a:pPr lvl="1"/>
            <a:r>
              <a:rPr lang="en-US" dirty="0"/>
              <a:t>Be a Team Player</a:t>
            </a:r>
          </a:p>
          <a:p>
            <a:pPr lvl="2"/>
            <a:r>
              <a:rPr lang="en-US" dirty="0"/>
              <a:t>Quit Being the Bottleneck</a:t>
            </a:r>
          </a:p>
          <a:p>
            <a:pPr lvl="1"/>
            <a:r>
              <a:rPr lang="en-US" dirty="0"/>
              <a:t>Provide Feedback Faster</a:t>
            </a:r>
          </a:p>
          <a:p>
            <a:pPr lvl="1"/>
            <a:r>
              <a:rPr lang="en-US" dirty="0"/>
              <a:t>Deploy Changes Faster</a:t>
            </a:r>
          </a:p>
        </p:txBody>
      </p:sp>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00800" y="3989640"/>
            <a:ext cx="3247176" cy="2563560"/>
          </a:xfrm>
          <a:prstGeom prst="rect">
            <a:avLst/>
          </a:prstGeom>
          <a:noFill/>
          <a:ln>
            <a:noFill/>
          </a:ln>
          <a:effectLst>
            <a:softEdge rad="127000"/>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720057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18054"/>
            <a:ext cx="7620000" cy="1143000"/>
          </a:xfrm>
        </p:spPr>
        <p:txBody>
          <a:bodyPr/>
          <a:lstStyle/>
          <a:p>
            <a:r>
              <a:rPr lang="en-US" sz="4800" dirty="0"/>
              <a:t>Security</a:t>
            </a:r>
            <a:endParaRPr lang="en-US" dirty="0"/>
          </a:p>
        </p:txBody>
      </p:sp>
      <p:sp>
        <p:nvSpPr>
          <p:cNvPr id="3" name="Content Placeholder 2"/>
          <p:cNvSpPr>
            <a:spLocks noGrp="1"/>
          </p:cNvSpPr>
          <p:nvPr>
            <p:ph idx="1"/>
          </p:nvPr>
        </p:nvSpPr>
        <p:spPr>
          <a:xfrm>
            <a:off x="1933254" y="2895600"/>
            <a:ext cx="4419600" cy="2590800"/>
          </a:xfrm>
        </p:spPr>
        <p:txBody>
          <a:bodyPr/>
          <a:lstStyle/>
          <a:p>
            <a:r>
              <a:rPr lang="en-US" dirty="0"/>
              <a:t>Reduced Security Foot Print</a:t>
            </a:r>
          </a:p>
          <a:p>
            <a:pPr lvl="1"/>
            <a:r>
              <a:rPr lang="en-US" dirty="0"/>
              <a:t>Happier DBA’s </a:t>
            </a:r>
          </a:p>
          <a:p>
            <a:pPr marL="639763" lvl="1"/>
            <a:r>
              <a:rPr lang="en-US" dirty="0"/>
              <a:t>Local SQL Server Instances</a:t>
            </a:r>
          </a:p>
          <a:p>
            <a:endParaRPr lang="en-US" dirty="0"/>
          </a:p>
          <a:p>
            <a:r>
              <a:rPr lang="en-US" dirty="0"/>
              <a:t>Dedicated Development Environment </a:t>
            </a:r>
          </a:p>
          <a:p>
            <a:endParaRPr lang="en-US" dirty="0"/>
          </a:p>
          <a:p>
            <a:pPr marL="114300" indent="0">
              <a:buNone/>
            </a:pPr>
            <a:endParaRPr lang="en-US" dirty="0"/>
          </a:p>
          <a:p>
            <a:pPr lvl="1"/>
            <a:endParaRPr lang="en-US" dirty="0"/>
          </a:p>
          <a:p>
            <a:endParaRPr lang="en-US" dirty="0"/>
          </a:p>
        </p:txBody>
      </p:sp>
      <p:sp>
        <p:nvSpPr>
          <p:cNvPr id="4" name="Rectangle 3"/>
          <p:cNvSpPr/>
          <p:nvPr/>
        </p:nvSpPr>
        <p:spPr>
          <a:xfrm>
            <a:off x="8349511" y="3285590"/>
            <a:ext cx="1295400" cy="1143000"/>
          </a:xfrm>
          <a:prstGeom prst="rect">
            <a:avLst/>
          </a:prstGeom>
          <a:solidFill>
            <a:schemeClr val="bg1"/>
          </a:solidFill>
          <a:ln w="28575" cmpd="sng"/>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Release Manager</a:t>
            </a:r>
          </a:p>
        </p:txBody>
      </p:sp>
      <p:sp>
        <p:nvSpPr>
          <p:cNvPr id="5" name="Rectangle 4"/>
          <p:cNvSpPr/>
          <p:nvPr/>
        </p:nvSpPr>
        <p:spPr>
          <a:xfrm>
            <a:off x="6444511" y="3056990"/>
            <a:ext cx="1219200" cy="304800"/>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FFFFFF"/>
                </a:solidFill>
              </a:rPr>
              <a:t>Testing</a:t>
            </a:r>
          </a:p>
        </p:txBody>
      </p:sp>
      <p:sp>
        <p:nvSpPr>
          <p:cNvPr id="6" name="Rectangle 5"/>
          <p:cNvSpPr/>
          <p:nvPr/>
        </p:nvSpPr>
        <p:spPr>
          <a:xfrm>
            <a:off x="6444511" y="3742790"/>
            <a:ext cx="1219200" cy="304800"/>
          </a:xfrm>
          <a:prstGeom prst="rect">
            <a:avLst/>
          </a:prstGeom>
          <a:solidFill>
            <a:schemeClr val="accent4"/>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rPr>
              <a:t>Staging</a:t>
            </a:r>
          </a:p>
        </p:txBody>
      </p:sp>
      <p:sp>
        <p:nvSpPr>
          <p:cNvPr id="7" name="Rectangle 6"/>
          <p:cNvSpPr/>
          <p:nvPr/>
        </p:nvSpPr>
        <p:spPr>
          <a:xfrm>
            <a:off x="6444511" y="4352390"/>
            <a:ext cx="1219200" cy="304800"/>
          </a:xfrm>
          <a:prstGeom prst="rect">
            <a:avLst/>
          </a:prstGeom>
          <a:solidFill>
            <a:schemeClr val="accent5"/>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Production</a:t>
            </a:r>
          </a:p>
        </p:txBody>
      </p:sp>
      <p:sp>
        <p:nvSpPr>
          <p:cNvPr id="8" name="Right Arrow 7"/>
          <p:cNvSpPr/>
          <p:nvPr/>
        </p:nvSpPr>
        <p:spPr>
          <a:xfrm rot="11761638">
            <a:off x="7739911" y="3133190"/>
            <a:ext cx="457200" cy="381000"/>
          </a:xfrm>
          <a:prstGeom prst="rightArrow">
            <a:avLst>
              <a:gd name="adj1" fmla="val 42008"/>
              <a:gd name="adj2" fmla="val 50000"/>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ight Arrow 8"/>
          <p:cNvSpPr/>
          <p:nvPr/>
        </p:nvSpPr>
        <p:spPr>
          <a:xfrm rot="10800000">
            <a:off x="7739911" y="3666590"/>
            <a:ext cx="457200" cy="304800"/>
          </a:xfrm>
          <a:prstGeom prst="rightArrow">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ight Arrow 9"/>
          <p:cNvSpPr/>
          <p:nvPr/>
        </p:nvSpPr>
        <p:spPr>
          <a:xfrm rot="9862038">
            <a:off x="7778925" y="4246936"/>
            <a:ext cx="385106" cy="267169"/>
          </a:xfrm>
          <a:prstGeom prst="rightArrow">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p:cNvSpPr txBox="1"/>
          <p:nvPr/>
        </p:nvSpPr>
        <p:spPr>
          <a:xfrm>
            <a:off x="1951234" y="1600923"/>
            <a:ext cx="7620000" cy="1692771"/>
          </a:xfrm>
          <a:prstGeom prst="rect">
            <a:avLst/>
          </a:prstGeom>
          <a:noFill/>
        </p:spPr>
        <p:txBody>
          <a:bodyPr wrap="square" rtlCol="0">
            <a:spAutoFit/>
          </a:bodyPr>
          <a:lstStyle/>
          <a:p>
            <a:pPr marL="342900" indent="-233363">
              <a:buClr>
                <a:schemeClr val="tx2"/>
              </a:buClr>
              <a:buFont typeface="Arial"/>
              <a:buChar char="•"/>
            </a:pPr>
            <a:r>
              <a:rPr lang="en-US" sz="2400" dirty="0"/>
              <a:t>Ability to Lock Down Non-Prod Environments</a:t>
            </a:r>
          </a:p>
          <a:p>
            <a:pPr marL="682625" lvl="1" indent="-225425">
              <a:buClr>
                <a:schemeClr val="accent2"/>
              </a:buClr>
              <a:buFont typeface="Arial"/>
              <a:buChar char="•"/>
            </a:pPr>
            <a:r>
              <a:rPr lang="en-US" sz="2000" dirty="0"/>
              <a:t>Release Manager Will Do All of the Work; </a:t>
            </a:r>
          </a:p>
          <a:p>
            <a:pPr lvl="1">
              <a:buClr>
                <a:schemeClr val="accent2"/>
              </a:buClr>
            </a:pPr>
            <a:r>
              <a:rPr lang="en-US" sz="2000" dirty="0"/>
              <a:t>    thus don</a:t>
            </a:r>
            <a:r>
              <a:rPr lang="uk-UA" sz="2000" dirty="0"/>
              <a:t>’</a:t>
            </a:r>
            <a:r>
              <a:rPr lang="en-US" sz="2000" dirty="0"/>
              <a:t>t need permissions</a:t>
            </a:r>
          </a:p>
          <a:p>
            <a:pPr lvl="1">
              <a:buClr>
                <a:schemeClr val="accent2"/>
              </a:buClr>
            </a:pPr>
            <a:endParaRPr lang="en-US" sz="2000" dirty="0"/>
          </a:p>
          <a:p>
            <a:endParaRPr lang="en-US" sz="2000" dirty="0"/>
          </a:p>
        </p:txBody>
      </p:sp>
    </p:spTree>
    <p:extLst>
      <p:ext uri="{BB962C8B-B14F-4D97-AF65-F5344CB8AC3E}">
        <p14:creationId xmlns:p14="http://schemas.microsoft.com/office/powerpoint/2010/main" val="13512103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981200" y="1219201"/>
            <a:ext cx="7297190" cy="1846659"/>
          </a:xfrm>
          <a:prstGeom prst="rect">
            <a:avLst/>
          </a:prstGeom>
          <a:noFill/>
        </p:spPr>
        <p:txBody>
          <a:bodyPr wrap="none" rtlCol="0">
            <a:spAutoFit/>
          </a:bodyPr>
          <a:lstStyle/>
          <a:p>
            <a:pPr marL="285750" indent="-285750">
              <a:buFont typeface="Arial"/>
              <a:buChar char="•"/>
            </a:pPr>
            <a:r>
              <a:rPr lang="en-US" sz="2400" dirty="0"/>
              <a:t>Locking Down Environments Enforces Consistency</a:t>
            </a:r>
          </a:p>
          <a:p>
            <a:pPr marL="285750" indent="-285750">
              <a:buFont typeface="Arial"/>
              <a:buChar char="•"/>
            </a:pPr>
            <a:endParaRPr lang="en-US" dirty="0"/>
          </a:p>
          <a:p>
            <a:pPr marL="285750" indent="-285750">
              <a:buFont typeface="Arial"/>
              <a:buChar char="•"/>
            </a:pPr>
            <a:endParaRPr lang="en-US" dirty="0"/>
          </a:p>
          <a:p>
            <a:pPr marL="285750" indent="-285750">
              <a:buFont typeface="Arial"/>
              <a:buChar char="•"/>
            </a:pPr>
            <a:endParaRPr lang="en-US" dirty="0"/>
          </a:p>
          <a:p>
            <a:pPr marL="285750" indent="-285750">
              <a:buFont typeface="Arial"/>
              <a:buChar char="•"/>
            </a:pPr>
            <a:endParaRPr lang="en-US" dirty="0"/>
          </a:p>
          <a:p>
            <a:endParaRPr lang="en-US" dirty="0"/>
          </a:p>
        </p:txBody>
      </p:sp>
      <p:sp>
        <p:nvSpPr>
          <p:cNvPr id="6" name="Title 1"/>
          <p:cNvSpPr>
            <a:spLocks noGrp="1"/>
          </p:cNvSpPr>
          <p:nvPr>
            <p:ph type="title"/>
          </p:nvPr>
        </p:nvSpPr>
        <p:spPr>
          <a:xfrm>
            <a:off x="1981200" y="18054"/>
            <a:ext cx="7620000" cy="1143000"/>
          </a:xfrm>
        </p:spPr>
        <p:txBody>
          <a:bodyPr/>
          <a:lstStyle/>
          <a:p>
            <a:r>
              <a:rPr lang="en-US" sz="4800" dirty="0"/>
              <a:t>Security</a:t>
            </a:r>
            <a:endParaRPr lang="en-US" dirty="0"/>
          </a:p>
        </p:txBody>
      </p:sp>
      <p:pic>
        <p:nvPicPr>
          <p:cNvPr id="12" name="Picture 11"/>
          <p:cNvPicPr>
            <a:picLocks noChangeAspect="1"/>
          </p:cNvPicPr>
          <p:nvPr/>
        </p:nvPicPr>
        <p:blipFill>
          <a:blip r:embed="rId3"/>
          <a:stretch>
            <a:fillRect/>
          </a:stretch>
        </p:blipFill>
        <p:spPr>
          <a:xfrm>
            <a:off x="2133600" y="1905001"/>
            <a:ext cx="7066246" cy="3509879"/>
          </a:xfrm>
          <a:prstGeom prst="rect">
            <a:avLst/>
          </a:prstGeom>
        </p:spPr>
      </p:pic>
    </p:spTree>
    <p:extLst>
      <p:ext uri="{BB962C8B-B14F-4D97-AF65-F5344CB8AC3E}">
        <p14:creationId xmlns:p14="http://schemas.microsoft.com/office/powerpoint/2010/main" val="42193270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3B3C926-8DF8-48E3-A2BF-B26FC2B08219}"/>
              </a:ext>
            </a:extLst>
          </p:cNvPr>
          <p:cNvPicPr>
            <a:picLocks noChangeAspect="1"/>
          </p:cNvPicPr>
          <p:nvPr/>
        </p:nvPicPr>
        <p:blipFill>
          <a:blip r:embed="rId2"/>
          <a:stretch>
            <a:fillRect/>
          </a:stretch>
        </p:blipFill>
        <p:spPr>
          <a:xfrm>
            <a:off x="6934200" y="2667000"/>
            <a:ext cx="4198182" cy="3064672"/>
          </a:xfrm>
          <a:prstGeom prst="rect">
            <a:avLst/>
          </a:prstGeom>
          <a:ln>
            <a:noFill/>
          </a:ln>
          <a:effectLst>
            <a:outerShdw blurRad="76200" dist="63500" dir="5040000" algn="tl" rotWithShape="0">
              <a:srgbClr val="000000">
                <a:alpha val="41000"/>
              </a:srgbClr>
            </a:outerShdw>
          </a:effectLst>
        </p:spPr>
      </p:pic>
      <p:sp>
        <p:nvSpPr>
          <p:cNvPr id="10" name="Title 1">
            <a:extLst>
              <a:ext uri="{FF2B5EF4-FFF2-40B4-BE49-F238E27FC236}">
                <a16:creationId xmlns:a16="http://schemas.microsoft.com/office/drawing/2014/main" id="{20D99B1D-BAAD-4B96-97E9-6531FE52FB99}"/>
              </a:ext>
            </a:extLst>
          </p:cNvPr>
          <p:cNvSpPr>
            <a:spLocks noGrp="1"/>
          </p:cNvSpPr>
          <p:nvPr>
            <p:ph type="title"/>
          </p:nvPr>
        </p:nvSpPr>
        <p:spPr>
          <a:xfrm>
            <a:off x="680321" y="753228"/>
            <a:ext cx="9613861" cy="1080938"/>
          </a:xfrm>
        </p:spPr>
        <p:txBody>
          <a:bodyPr>
            <a:normAutofit/>
          </a:bodyPr>
          <a:lstStyle/>
          <a:p>
            <a:r>
              <a:rPr lang="en-US" dirty="0">
                <a:effectLst>
                  <a:outerShdw blurRad="38100" dist="38100" dir="2700000" algn="tl">
                    <a:srgbClr val="000000">
                      <a:alpha val="43137"/>
                    </a:srgbClr>
                  </a:outerShdw>
                </a:effectLst>
              </a:rPr>
              <a:t>Who Am I?</a:t>
            </a:r>
          </a:p>
        </p:txBody>
      </p:sp>
      <p:sp>
        <p:nvSpPr>
          <p:cNvPr id="14" name="Content Placeholder 2">
            <a:extLst>
              <a:ext uri="{FF2B5EF4-FFF2-40B4-BE49-F238E27FC236}">
                <a16:creationId xmlns:a16="http://schemas.microsoft.com/office/drawing/2014/main" id="{19CABFBA-B250-458C-B74C-B55084B11954}"/>
              </a:ext>
            </a:extLst>
          </p:cNvPr>
          <p:cNvSpPr>
            <a:spLocks noGrp="1"/>
          </p:cNvSpPr>
          <p:nvPr>
            <p:ph idx="1"/>
          </p:nvPr>
        </p:nvSpPr>
        <p:spPr>
          <a:xfrm>
            <a:off x="457200" y="2057400"/>
            <a:ext cx="5410200" cy="4571999"/>
          </a:xfrm>
        </p:spPr>
        <p:txBody>
          <a:bodyPr>
            <a:normAutofit/>
          </a:bodyPr>
          <a:lstStyle/>
          <a:p>
            <a:r>
              <a:rPr lang="en-US" dirty="0"/>
              <a:t>Leader of the Louisville SQL Server/Power BI User Group</a:t>
            </a:r>
          </a:p>
          <a:p>
            <a:r>
              <a:rPr lang="en-US" dirty="0"/>
              <a:t>Organizer/Speaker of SQL Saturday’s &amp; other conferences</a:t>
            </a:r>
          </a:p>
          <a:p>
            <a:r>
              <a:rPr lang="en-US" dirty="0"/>
              <a:t>Heavily involved with SQL PASS</a:t>
            </a:r>
          </a:p>
          <a:p>
            <a:r>
              <a:rPr lang="en-US" dirty="0"/>
              <a:t>Microsoft Data Platform MVP</a:t>
            </a:r>
          </a:p>
          <a:p>
            <a:r>
              <a:rPr lang="en-US" dirty="0"/>
              <a:t>Friend of Redgate 2015 - 2018</a:t>
            </a:r>
          </a:p>
          <a:p>
            <a:r>
              <a:rPr lang="en-US" dirty="0" err="1"/>
              <a:t>Idera</a:t>
            </a:r>
            <a:r>
              <a:rPr lang="en-US" dirty="0"/>
              <a:t> ACE 2016</a:t>
            </a:r>
          </a:p>
          <a:p>
            <a:r>
              <a:rPr lang="en-US" dirty="0" err="1"/>
              <a:t>SentryOne</a:t>
            </a:r>
            <a:r>
              <a:rPr lang="en-US" dirty="0"/>
              <a:t> Product Advisory Council</a:t>
            </a:r>
          </a:p>
        </p:txBody>
      </p:sp>
    </p:spTree>
    <p:extLst>
      <p:ext uri="{BB962C8B-B14F-4D97-AF65-F5344CB8AC3E}">
        <p14:creationId xmlns:p14="http://schemas.microsoft.com/office/powerpoint/2010/main" val="5497589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18054"/>
            <a:ext cx="7620000" cy="1020762"/>
          </a:xfrm>
        </p:spPr>
        <p:txBody>
          <a:bodyPr>
            <a:normAutofit fontScale="90000"/>
          </a:bodyPr>
          <a:lstStyle/>
          <a:p>
            <a:br>
              <a:rPr lang="en-US" sz="4000" dirty="0"/>
            </a:br>
            <a:endParaRPr lang="en-US" sz="4000" dirty="0"/>
          </a:p>
        </p:txBody>
      </p:sp>
      <p:sp>
        <p:nvSpPr>
          <p:cNvPr id="3" name="Content Placeholder 2"/>
          <p:cNvSpPr>
            <a:spLocks noGrp="1"/>
          </p:cNvSpPr>
          <p:nvPr>
            <p:ph idx="1"/>
          </p:nvPr>
        </p:nvSpPr>
        <p:spPr>
          <a:xfrm>
            <a:off x="1981200" y="1300537"/>
            <a:ext cx="7620000" cy="2667000"/>
          </a:xfrm>
        </p:spPr>
        <p:txBody>
          <a:bodyPr>
            <a:normAutofit fontScale="85000" lnSpcReduction="20000"/>
          </a:bodyPr>
          <a:lstStyle/>
          <a:p>
            <a:r>
              <a:rPr lang="en-US" dirty="0"/>
              <a:t>Standards </a:t>
            </a:r>
            <a:r>
              <a:rPr lang="en-US" sz="2800" dirty="0"/>
              <a:t>Are</a:t>
            </a:r>
            <a:r>
              <a:rPr lang="en-US" dirty="0"/>
              <a:t> Critical for Any Development Shop</a:t>
            </a:r>
          </a:p>
          <a:p>
            <a:pPr lvl="1"/>
            <a:r>
              <a:rPr lang="en-US" dirty="0"/>
              <a:t>Not just for developers</a:t>
            </a:r>
          </a:p>
          <a:p>
            <a:pPr marL="114300" indent="0">
              <a:buNone/>
            </a:pPr>
            <a:endParaRPr lang="en-US" dirty="0"/>
          </a:p>
          <a:p>
            <a:r>
              <a:rPr lang="en-US" sz="2600" dirty="0"/>
              <a:t>Standards Should Be:</a:t>
            </a:r>
          </a:p>
          <a:p>
            <a:pPr lvl="1"/>
            <a:r>
              <a:rPr lang="en-US" dirty="0"/>
              <a:t>Easy to Follow</a:t>
            </a:r>
          </a:p>
          <a:p>
            <a:pPr lvl="1"/>
            <a:r>
              <a:rPr lang="en-US" dirty="0"/>
              <a:t>Not Overly Complicated</a:t>
            </a:r>
          </a:p>
          <a:p>
            <a:endParaRPr lang="en-US" sz="2600" dirty="0"/>
          </a:p>
          <a:p>
            <a:r>
              <a:rPr lang="en-US" sz="2600" b="1" dirty="0"/>
              <a:t>Continuous Delivery </a:t>
            </a:r>
            <a:r>
              <a:rPr lang="en-US" sz="2600" dirty="0"/>
              <a:t>= </a:t>
            </a:r>
            <a:r>
              <a:rPr lang="en-US" sz="2600" b="1" dirty="0">
                <a:solidFill>
                  <a:srgbClr val="0070C0"/>
                </a:solidFill>
              </a:rPr>
              <a:t>Repeatable</a:t>
            </a:r>
            <a:r>
              <a:rPr lang="en-US" sz="2600" dirty="0"/>
              <a:t> = </a:t>
            </a:r>
            <a:r>
              <a:rPr lang="en-US" sz="2600" b="1" dirty="0">
                <a:solidFill>
                  <a:srgbClr val="00B050"/>
                </a:solidFill>
              </a:rPr>
              <a:t>Consistency</a:t>
            </a:r>
          </a:p>
        </p:txBody>
      </p:sp>
      <p:sp>
        <p:nvSpPr>
          <p:cNvPr id="4" name="Title 1"/>
          <p:cNvSpPr txBox="1">
            <a:spLocks/>
          </p:cNvSpPr>
          <p:nvPr/>
        </p:nvSpPr>
        <p:spPr>
          <a:xfrm>
            <a:off x="1981200" y="0"/>
            <a:ext cx="7620000" cy="1143000"/>
          </a:xfrm>
          <a:prstGeom prst="rect">
            <a:avLst/>
          </a:prstGeom>
        </p:spPr>
        <p:txBody>
          <a:bodyPr vert="horz" lIns="91440" tIns="45720" rIns="91440" bIns="45720" rtlCol="0" anchor="ctr">
            <a:noAutofit/>
          </a:bodyPr>
          <a:lstStyle>
            <a:lvl1pPr algn="l" defTabSz="914400" rtl="0" eaLnBrk="1" latinLnBrk="0" hangingPunct="1">
              <a:spcBef>
                <a:spcPct val="0"/>
              </a:spcBef>
              <a:buNone/>
              <a:defRPr sz="4600" b="1" kern="1200" cap="none" spc="-100" baseline="0">
                <a:ln>
                  <a:noFill/>
                </a:ln>
                <a:solidFill>
                  <a:schemeClr val="tx2"/>
                </a:solidFill>
                <a:effectLst>
                  <a:outerShdw blurRad="38100" dist="38100" dir="2700000" algn="tl">
                    <a:srgbClr val="000000">
                      <a:alpha val="43137"/>
                    </a:srgbClr>
                  </a:outerShdw>
                </a:effectLst>
                <a:latin typeface="+mj-lt"/>
                <a:ea typeface="+mj-ea"/>
                <a:cs typeface="+mj-cs"/>
              </a:defRPr>
            </a:lvl1pPr>
          </a:lstStyle>
          <a:p>
            <a:r>
              <a:rPr lang="en-US" sz="4000" dirty="0"/>
              <a:t>Standardization &amp; Consistency</a:t>
            </a:r>
          </a:p>
        </p:txBody>
      </p:sp>
      <p:pic>
        <p:nvPicPr>
          <p:cNvPr id="3075"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62400" y="3928403"/>
            <a:ext cx="3352800" cy="2933022"/>
          </a:xfrm>
          <a:prstGeom prst="rect">
            <a:avLst/>
          </a:prstGeom>
          <a:noFill/>
          <a:ln>
            <a:noFill/>
          </a:ln>
          <a:effectLst>
            <a:softEdge rad="127000"/>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819431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438400" y="1802393"/>
            <a:ext cx="1600200" cy="1295400"/>
          </a:xfrm>
          <a:prstGeom prst="rect">
            <a:avLst/>
          </a:prstGeom>
          <a:solidFill>
            <a:schemeClr val="bg1"/>
          </a:solidFill>
          <a:ln w="28575"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981200" y="31709"/>
            <a:ext cx="7772400" cy="1143000"/>
          </a:xfrm>
        </p:spPr>
        <p:txBody>
          <a:bodyPr/>
          <a:lstStyle/>
          <a:p>
            <a:r>
              <a:rPr lang="en-US" sz="4000" dirty="0"/>
              <a:t>Standardization &amp; Consistency</a:t>
            </a:r>
          </a:p>
        </p:txBody>
      </p:sp>
      <p:sp>
        <p:nvSpPr>
          <p:cNvPr id="8" name="Magnetic Disk 7"/>
          <p:cNvSpPr/>
          <p:nvPr/>
        </p:nvSpPr>
        <p:spPr>
          <a:xfrm>
            <a:off x="2971800" y="1954794"/>
            <a:ext cx="822960" cy="251987"/>
          </a:xfrm>
          <a:prstGeom prst="flowChartMagneticDisk">
            <a:avLst/>
          </a:prstGeom>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9" name="Magnetic Disk 8"/>
          <p:cNvSpPr/>
          <p:nvPr/>
        </p:nvSpPr>
        <p:spPr>
          <a:xfrm>
            <a:off x="2971800" y="2335794"/>
            <a:ext cx="822960" cy="251987"/>
          </a:xfrm>
          <a:prstGeom prst="flowChartMagneticDisk">
            <a:avLst/>
          </a:prstGeom>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0" name="Magnetic Disk 9"/>
          <p:cNvSpPr/>
          <p:nvPr/>
        </p:nvSpPr>
        <p:spPr>
          <a:xfrm>
            <a:off x="2971800" y="2716794"/>
            <a:ext cx="822960" cy="251987"/>
          </a:xfrm>
          <a:prstGeom prst="flowChartMagneticDisk">
            <a:avLst/>
          </a:prstGeom>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1" name="Rectangle 10"/>
          <p:cNvSpPr/>
          <p:nvPr/>
        </p:nvSpPr>
        <p:spPr>
          <a:xfrm>
            <a:off x="5257800" y="1726193"/>
            <a:ext cx="1600200" cy="1447800"/>
          </a:xfrm>
          <a:prstGeom prst="rect">
            <a:avLst/>
          </a:prstGeom>
          <a:solidFill>
            <a:schemeClr val="bg1"/>
          </a:solidFill>
          <a:ln w="28575" cmpd="sng"/>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Source Control System</a:t>
            </a:r>
          </a:p>
        </p:txBody>
      </p:sp>
      <p:sp>
        <p:nvSpPr>
          <p:cNvPr id="12" name="Right Arrow 11"/>
          <p:cNvSpPr/>
          <p:nvPr/>
        </p:nvSpPr>
        <p:spPr>
          <a:xfrm>
            <a:off x="4191000" y="2259593"/>
            <a:ext cx="990600" cy="304800"/>
          </a:xfrm>
          <a:prstGeom prst="rightArrow">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8153400" y="1726193"/>
            <a:ext cx="1600200" cy="1447800"/>
          </a:xfrm>
          <a:prstGeom prst="rect">
            <a:avLst/>
          </a:prstGeom>
          <a:solidFill>
            <a:schemeClr val="bg1"/>
          </a:solidFill>
          <a:ln w="28575" cmpd="sng"/>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Build Server</a:t>
            </a:r>
          </a:p>
        </p:txBody>
      </p:sp>
      <p:sp>
        <p:nvSpPr>
          <p:cNvPr id="14" name="Right Arrow 13"/>
          <p:cNvSpPr/>
          <p:nvPr/>
        </p:nvSpPr>
        <p:spPr>
          <a:xfrm>
            <a:off x="7010400" y="2259593"/>
            <a:ext cx="990600" cy="304800"/>
          </a:xfrm>
          <a:prstGeom prst="rightArrow">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8153400" y="4164593"/>
            <a:ext cx="1600200" cy="1447800"/>
          </a:xfrm>
          <a:prstGeom prst="rect">
            <a:avLst/>
          </a:prstGeom>
          <a:solidFill>
            <a:schemeClr val="bg1"/>
          </a:solidFill>
          <a:ln w="28575" cmpd="sng"/>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Build &amp; Test</a:t>
            </a:r>
          </a:p>
        </p:txBody>
      </p:sp>
      <p:sp>
        <p:nvSpPr>
          <p:cNvPr id="17" name="Diamond 16"/>
          <p:cNvSpPr/>
          <p:nvPr/>
        </p:nvSpPr>
        <p:spPr>
          <a:xfrm>
            <a:off x="5715000" y="4164593"/>
            <a:ext cx="1676400" cy="1371600"/>
          </a:xfrm>
          <a:prstGeom prst="diamond">
            <a:avLst/>
          </a:prstGeom>
          <a:solidFill>
            <a:schemeClr val="bg1"/>
          </a:solidFill>
          <a:ln w="28575" cmpd="sng"/>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Passed Tests?</a:t>
            </a:r>
          </a:p>
        </p:txBody>
      </p:sp>
      <p:sp>
        <p:nvSpPr>
          <p:cNvPr id="18" name="Right Arrow 17"/>
          <p:cNvSpPr/>
          <p:nvPr/>
        </p:nvSpPr>
        <p:spPr>
          <a:xfrm rot="5400000">
            <a:off x="8648700" y="3516893"/>
            <a:ext cx="533400" cy="304800"/>
          </a:xfrm>
          <a:prstGeom prst="rightArrow">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3581400" y="4316993"/>
            <a:ext cx="1295400" cy="1143000"/>
          </a:xfrm>
          <a:prstGeom prst="rect">
            <a:avLst/>
          </a:prstGeom>
          <a:solidFill>
            <a:schemeClr val="bg1"/>
          </a:solidFill>
          <a:ln w="28575" cmpd="sng"/>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FF0000"/>
                </a:solidFill>
              </a:rPr>
              <a:t>Release Manager</a:t>
            </a:r>
          </a:p>
        </p:txBody>
      </p:sp>
      <p:sp>
        <p:nvSpPr>
          <p:cNvPr id="24" name="Right Arrow 23"/>
          <p:cNvSpPr/>
          <p:nvPr/>
        </p:nvSpPr>
        <p:spPr>
          <a:xfrm rot="10800000">
            <a:off x="7467600" y="4697993"/>
            <a:ext cx="533400" cy="304800"/>
          </a:xfrm>
          <a:prstGeom prst="rightArrow">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ight Arrow 24"/>
          <p:cNvSpPr/>
          <p:nvPr/>
        </p:nvSpPr>
        <p:spPr>
          <a:xfrm rot="10800000">
            <a:off x="5029200" y="4697993"/>
            <a:ext cx="533400" cy="304800"/>
          </a:xfrm>
          <a:prstGeom prst="rightArrow">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p:cNvSpPr/>
          <p:nvPr/>
        </p:nvSpPr>
        <p:spPr>
          <a:xfrm>
            <a:off x="1676400" y="4088393"/>
            <a:ext cx="1219200" cy="228600"/>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FFFFFF"/>
                </a:solidFill>
              </a:rPr>
              <a:t>Testing</a:t>
            </a:r>
          </a:p>
        </p:txBody>
      </p:sp>
      <p:sp>
        <p:nvSpPr>
          <p:cNvPr id="28" name="Rectangle 27"/>
          <p:cNvSpPr/>
          <p:nvPr/>
        </p:nvSpPr>
        <p:spPr>
          <a:xfrm>
            <a:off x="1676400" y="4774193"/>
            <a:ext cx="1219200" cy="228600"/>
          </a:xfrm>
          <a:prstGeom prst="rect">
            <a:avLst/>
          </a:prstGeom>
          <a:solidFill>
            <a:schemeClr val="accent4"/>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rPr>
              <a:t>Staging</a:t>
            </a:r>
          </a:p>
        </p:txBody>
      </p:sp>
      <p:sp>
        <p:nvSpPr>
          <p:cNvPr id="29" name="Rectangle 28"/>
          <p:cNvSpPr/>
          <p:nvPr/>
        </p:nvSpPr>
        <p:spPr>
          <a:xfrm>
            <a:off x="1676400" y="5383793"/>
            <a:ext cx="1219200" cy="304800"/>
          </a:xfrm>
          <a:prstGeom prst="rect">
            <a:avLst/>
          </a:prstGeom>
          <a:solidFill>
            <a:schemeClr val="accent5"/>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Production</a:t>
            </a:r>
          </a:p>
        </p:txBody>
      </p:sp>
      <p:sp>
        <p:nvSpPr>
          <p:cNvPr id="31" name="Right Arrow 30"/>
          <p:cNvSpPr/>
          <p:nvPr/>
        </p:nvSpPr>
        <p:spPr>
          <a:xfrm rot="11761638">
            <a:off x="2971800" y="4164593"/>
            <a:ext cx="457200" cy="381000"/>
          </a:xfrm>
          <a:prstGeom prst="rightArrow">
            <a:avLst>
              <a:gd name="adj1" fmla="val 42008"/>
              <a:gd name="adj2" fmla="val 50000"/>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ight Arrow 31"/>
          <p:cNvSpPr/>
          <p:nvPr/>
        </p:nvSpPr>
        <p:spPr>
          <a:xfrm rot="10800000">
            <a:off x="2971800" y="4697993"/>
            <a:ext cx="457200" cy="304800"/>
          </a:xfrm>
          <a:prstGeom prst="rightArrow">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Right Arrow 32"/>
          <p:cNvSpPr/>
          <p:nvPr/>
        </p:nvSpPr>
        <p:spPr>
          <a:xfrm rot="9862038">
            <a:off x="3010814" y="5278339"/>
            <a:ext cx="385106" cy="267169"/>
          </a:xfrm>
          <a:prstGeom prst="rightArrow">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Snip Same Side Corner Rectangle 26"/>
          <p:cNvSpPr/>
          <p:nvPr/>
        </p:nvSpPr>
        <p:spPr>
          <a:xfrm>
            <a:off x="1905000" y="3200400"/>
            <a:ext cx="914400" cy="304800"/>
          </a:xfrm>
          <a:prstGeom prst="snip2SameRect">
            <a:avLst/>
          </a:prstGeom>
          <a:solidFill>
            <a:schemeClr val="accent4">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0000"/>
              </a:solidFill>
            </a:endParaRPr>
          </a:p>
        </p:txBody>
      </p:sp>
      <p:sp>
        <p:nvSpPr>
          <p:cNvPr id="30" name="Smiley Face 29"/>
          <p:cNvSpPr/>
          <p:nvPr/>
        </p:nvSpPr>
        <p:spPr>
          <a:xfrm>
            <a:off x="2057400" y="2667000"/>
            <a:ext cx="609600" cy="457200"/>
          </a:xfrm>
          <a:prstGeom prst="smileyFace">
            <a:avLst/>
          </a:prstGeom>
          <a:solidFill>
            <a:schemeClr val="accent4">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78317549"/>
      </p:ext>
    </p:extLst>
  </p:cSld>
  <p:clrMapOvr>
    <a:masterClrMapping/>
  </p:clrMapOvr>
  <mc:AlternateContent xmlns:mc="http://schemas.openxmlformats.org/markup-compatibility/2006" xmlns:p14="http://schemas.microsoft.com/office/powerpoint/2010/main">
    <mc:Choice Requires="p14">
      <p:transition p14:dur="0" advClick="0" advTm="4000"/>
    </mc:Choice>
    <mc:Fallback xmlns="">
      <p:transition xmlns:p14="http://schemas.microsoft.com/office/powerpoint/2010/main" advClick="0" advTm="4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1000"/>
                                        <p:tgtEl>
                                          <p:spTgt spid="14"/>
                                        </p:tgtEl>
                                      </p:cBhvr>
                                    </p:animEffect>
                                    <p:anim calcmode="lin" valueType="num">
                                      <p:cBhvr>
                                        <p:cTn id="14" dur="1000" fill="hold"/>
                                        <p:tgtEl>
                                          <p:spTgt spid="14"/>
                                        </p:tgtEl>
                                        <p:attrNameLst>
                                          <p:attrName>ppt_x</p:attrName>
                                        </p:attrNameLst>
                                      </p:cBhvr>
                                      <p:tavLst>
                                        <p:tav tm="0">
                                          <p:val>
                                            <p:strVal val="#ppt_x"/>
                                          </p:val>
                                        </p:tav>
                                        <p:tav tm="100000">
                                          <p:val>
                                            <p:strVal val="#ppt_x"/>
                                          </p:val>
                                        </p:tav>
                                      </p:tavLst>
                                    </p:anim>
                                    <p:anim calcmode="lin" valueType="num">
                                      <p:cBhvr>
                                        <p:cTn id="15" dur="1000" fill="hold"/>
                                        <p:tgtEl>
                                          <p:spTgt spid="14"/>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grpId="0" nodeType="after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1000"/>
                                        <p:tgtEl>
                                          <p:spTgt spid="18"/>
                                        </p:tgtEl>
                                      </p:cBhvr>
                                    </p:animEffect>
                                    <p:anim calcmode="lin" valueType="num">
                                      <p:cBhvr>
                                        <p:cTn id="20" dur="1000" fill="hold"/>
                                        <p:tgtEl>
                                          <p:spTgt spid="18"/>
                                        </p:tgtEl>
                                        <p:attrNameLst>
                                          <p:attrName>ppt_x</p:attrName>
                                        </p:attrNameLst>
                                      </p:cBhvr>
                                      <p:tavLst>
                                        <p:tav tm="0">
                                          <p:val>
                                            <p:strVal val="#ppt_x"/>
                                          </p:val>
                                        </p:tav>
                                        <p:tav tm="100000">
                                          <p:val>
                                            <p:strVal val="#ppt_x"/>
                                          </p:val>
                                        </p:tav>
                                      </p:tavLst>
                                    </p:anim>
                                    <p:anim calcmode="lin" valueType="num">
                                      <p:cBhvr>
                                        <p:cTn id="21" dur="1000" fill="hold"/>
                                        <p:tgtEl>
                                          <p:spTgt spid="18"/>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grpId="0" nodeType="afterEffect">
                                  <p:stCondLst>
                                    <p:cond delay="0"/>
                                  </p:stCondLst>
                                  <p:childTnLst>
                                    <p:set>
                                      <p:cBhvr>
                                        <p:cTn id="24" dur="1" fill="hold">
                                          <p:stCondLst>
                                            <p:cond delay="0"/>
                                          </p:stCondLst>
                                        </p:cTn>
                                        <p:tgtEl>
                                          <p:spTgt spid="24"/>
                                        </p:tgtEl>
                                        <p:attrNameLst>
                                          <p:attrName>style.visibility</p:attrName>
                                        </p:attrNameLst>
                                      </p:cBhvr>
                                      <p:to>
                                        <p:strVal val="visible"/>
                                      </p:to>
                                    </p:set>
                                    <p:animEffect transition="in" filter="fade">
                                      <p:cBhvr>
                                        <p:cTn id="25" dur="1000"/>
                                        <p:tgtEl>
                                          <p:spTgt spid="24"/>
                                        </p:tgtEl>
                                      </p:cBhvr>
                                    </p:animEffect>
                                    <p:anim calcmode="lin" valueType="num">
                                      <p:cBhvr>
                                        <p:cTn id="26" dur="1000" fill="hold"/>
                                        <p:tgtEl>
                                          <p:spTgt spid="24"/>
                                        </p:tgtEl>
                                        <p:attrNameLst>
                                          <p:attrName>ppt_x</p:attrName>
                                        </p:attrNameLst>
                                      </p:cBhvr>
                                      <p:tavLst>
                                        <p:tav tm="0">
                                          <p:val>
                                            <p:strVal val="#ppt_x"/>
                                          </p:val>
                                        </p:tav>
                                        <p:tav tm="100000">
                                          <p:val>
                                            <p:strVal val="#ppt_x"/>
                                          </p:val>
                                        </p:tav>
                                      </p:tavLst>
                                    </p:anim>
                                    <p:anim calcmode="lin" valueType="num">
                                      <p:cBhvr>
                                        <p:cTn id="27" dur="1000" fill="hold"/>
                                        <p:tgtEl>
                                          <p:spTgt spid="24"/>
                                        </p:tgtEl>
                                        <p:attrNameLst>
                                          <p:attrName>ppt_y</p:attrName>
                                        </p:attrNameLst>
                                      </p:cBhvr>
                                      <p:tavLst>
                                        <p:tav tm="0">
                                          <p:val>
                                            <p:strVal val="#ppt_y+.1"/>
                                          </p:val>
                                        </p:tav>
                                        <p:tav tm="100000">
                                          <p:val>
                                            <p:strVal val="#ppt_y"/>
                                          </p:val>
                                        </p:tav>
                                      </p:tavLst>
                                    </p:anim>
                                  </p:childTnLst>
                                </p:cTn>
                              </p:par>
                            </p:childTnLst>
                          </p:cTn>
                        </p:par>
                        <p:par>
                          <p:cTn id="28" fill="hold">
                            <p:stCondLst>
                              <p:cond delay="4000"/>
                            </p:stCondLst>
                            <p:childTnLst>
                              <p:par>
                                <p:cTn id="29" presetID="42" presetClass="entr" presetSubtype="0" fill="hold" grpId="0" nodeType="after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fade">
                                      <p:cBhvr>
                                        <p:cTn id="31" dur="1000"/>
                                        <p:tgtEl>
                                          <p:spTgt spid="25"/>
                                        </p:tgtEl>
                                      </p:cBhvr>
                                    </p:animEffect>
                                    <p:anim calcmode="lin" valueType="num">
                                      <p:cBhvr>
                                        <p:cTn id="32" dur="1000" fill="hold"/>
                                        <p:tgtEl>
                                          <p:spTgt spid="25"/>
                                        </p:tgtEl>
                                        <p:attrNameLst>
                                          <p:attrName>ppt_x</p:attrName>
                                        </p:attrNameLst>
                                      </p:cBhvr>
                                      <p:tavLst>
                                        <p:tav tm="0">
                                          <p:val>
                                            <p:strVal val="#ppt_x"/>
                                          </p:val>
                                        </p:tav>
                                        <p:tav tm="100000">
                                          <p:val>
                                            <p:strVal val="#ppt_x"/>
                                          </p:val>
                                        </p:tav>
                                      </p:tavLst>
                                    </p:anim>
                                    <p:anim calcmode="lin" valueType="num">
                                      <p:cBhvr>
                                        <p:cTn id="33" dur="1000" fill="hold"/>
                                        <p:tgtEl>
                                          <p:spTgt spid="25"/>
                                        </p:tgtEl>
                                        <p:attrNameLst>
                                          <p:attrName>ppt_y</p:attrName>
                                        </p:attrNameLst>
                                      </p:cBhvr>
                                      <p:tavLst>
                                        <p:tav tm="0">
                                          <p:val>
                                            <p:strVal val="#ppt_y+.1"/>
                                          </p:val>
                                        </p:tav>
                                        <p:tav tm="100000">
                                          <p:val>
                                            <p:strVal val="#ppt_y"/>
                                          </p:val>
                                        </p:tav>
                                      </p:tavLst>
                                    </p:anim>
                                  </p:childTnLst>
                                </p:cTn>
                              </p:par>
                            </p:childTnLst>
                          </p:cTn>
                        </p:par>
                        <p:par>
                          <p:cTn id="34" fill="hold">
                            <p:stCondLst>
                              <p:cond delay="5000"/>
                            </p:stCondLst>
                            <p:childTnLst>
                              <p:par>
                                <p:cTn id="35" presetID="42" presetClass="entr" presetSubtype="0" fill="hold" grpId="0" nodeType="afterEffect">
                                  <p:stCondLst>
                                    <p:cond delay="0"/>
                                  </p:stCondLst>
                                  <p:childTnLst>
                                    <p:set>
                                      <p:cBhvr>
                                        <p:cTn id="36" dur="1" fill="hold">
                                          <p:stCondLst>
                                            <p:cond delay="0"/>
                                          </p:stCondLst>
                                        </p:cTn>
                                        <p:tgtEl>
                                          <p:spTgt spid="31"/>
                                        </p:tgtEl>
                                        <p:attrNameLst>
                                          <p:attrName>style.visibility</p:attrName>
                                        </p:attrNameLst>
                                      </p:cBhvr>
                                      <p:to>
                                        <p:strVal val="visible"/>
                                      </p:to>
                                    </p:set>
                                    <p:animEffect transition="in" filter="fade">
                                      <p:cBhvr>
                                        <p:cTn id="37" dur="1000"/>
                                        <p:tgtEl>
                                          <p:spTgt spid="31"/>
                                        </p:tgtEl>
                                      </p:cBhvr>
                                    </p:animEffect>
                                    <p:anim calcmode="lin" valueType="num">
                                      <p:cBhvr>
                                        <p:cTn id="38" dur="1000" fill="hold"/>
                                        <p:tgtEl>
                                          <p:spTgt spid="31"/>
                                        </p:tgtEl>
                                        <p:attrNameLst>
                                          <p:attrName>ppt_x</p:attrName>
                                        </p:attrNameLst>
                                      </p:cBhvr>
                                      <p:tavLst>
                                        <p:tav tm="0">
                                          <p:val>
                                            <p:strVal val="#ppt_x"/>
                                          </p:val>
                                        </p:tav>
                                        <p:tav tm="100000">
                                          <p:val>
                                            <p:strVal val="#ppt_x"/>
                                          </p:val>
                                        </p:tav>
                                      </p:tavLst>
                                    </p:anim>
                                    <p:anim calcmode="lin" valueType="num">
                                      <p:cBhvr>
                                        <p:cTn id="39" dur="1000" fill="hold"/>
                                        <p:tgtEl>
                                          <p:spTgt spid="31"/>
                                        </p:tgtEl>
                                        <p:attrNameLst>
                                          <p:attrName>ppt_y</p:attrName>
                                        </p:attrNameLst>
                                      </p:cBhvr>
                                      <p:tavLst>
                                        <p:tav tm="0">
                                          <p:val>
                                            <p:strVal val="#ppt_y+.1"/>
                                          </p:val>
                                        </p:tav>
                                        <p:tav tm="100000">
                                          <p:val>
                                            <p:strVal val="#ppt_y"/>
                                          </p:val>
                                        </p:tav>
                                      </p:tavLst>
                                    </p:anim>
                                  </p:childTnLst>
                                </p:cTn>
                              </p:par>
                            </p:childTnLst>
                          </p:cTn>
                        </p:par>
                        <p:par>
                          <p:cTn id="40" fill="hold">
                            <p:stCondLst>
                              <p:cond delay="6000"/>
                            </p:stCondLst>
                            <p:childTnLst>
                              <p:par>
                                <p:cTn id="41" presetID="42" presetClass="entr" presetSubtype="0" fill="hold" grpId="0" nodeType="afterEffect">
                                  <p:stCondLst>
                                    <p:cond delay="0"/>
                                  </p:stCondLst>
                                  <p:childTnLst>
                                    <p:set>
                                      <p:cBhvr>
                                        <p:cTn id="42" dur="1" fill="hold">
                                          <p:stCondLst>
                                            <p:cond delay="0"/>
                                          </p:stCondLst>
                                        </p:cTn>
                                        <p:tgtEl>
                                          <p:spTgt spid="32"/>
                                        </p:tgtEl>
                                        <p:attrNameLst>
                                          <p:attrName>style.visibility</p:attrName>
                                        </p:attrNameLst>
                                      </p:cBhvr>
                                      <p:to>
                                        <p:strVal val="visible"/>
                                      </p:to>
                                    </p:set>
                                    <p:animEffect transition="in" filter="fade">
                                      <p:cBhvr>
                                        <p:cTn id="43" dur="1000"/>
                                        <p:tgtEl>
                                          <p:spTgt spid="32"/>
                                        </p:tgtEl>
                                      </p:cBhvr>
                                    </p:animEffect>
                                    <p:anim calcmode="lin" valueType="num">
                                      <p:cBhvr>
                                        <p:cTn id="44" dur="1000" fill="hold"/>
                                        <p:tgtEl>
                                          <p:spTgt spid="32"/>
                                        </p:tgtEl>
                                        <p:attrNameLst>
                                          <p:attrName>ppt_x</p:attrName>
                                        </p:attrNameLst>
                                      </p:cBhvr>
                                      <p:tavLst>
                                        <p:tav tm="0">
                                          <p:val>
                                            <p:strVal val="#ppt_x"/>
                                          </p:val>
                                        </p:tav>
                                        <p:tav tm="100000">
                                          <p:val>
                                            <p:strVal val="#ppt_x"/>
                                          </p:val>
                                        </p:tav>
                                      </p:tavLst>
                                    </p:anim>
                                    <p:anim calcmode="lin" valueType="num">
                                      <p:cBhvr>
                                        <p:cTn id="45" dur="1000" fill="hold"/>
                                        <p:tgtEl>
                                          <p:spTgt spid="32"/>
                                        </p:tgtEl>
                                        <p:attrNameLst>
                                          <p:attrName>ppt_y</p:attrName>
                                        </p:attrNameLst>
                                      </p:cBhvr>
                                      <p:tavLst>
                                        <p:tav tm="0">
                                          <p:val>
                                            <p:strVal val="#ppt_y+.1"/>
                                          </p:val>
                                        </p:tav>
                                        <p:tav tm="100000">
                                          <p:val>
                                            <p:strVal val="#ppt_y"/>
                                          </p:val>
                                        </p:tav>
                                      </p:tavLst>
                                    </p:anim>
                                  </p:childTnLst>
                                </p:cTn>
                              </p:par>
                            </p:childTnLst>
                          </p:cTn>
                        </p:par>
                        <p:par>
                          <p:cTn id="46" fill="hold">
                            <p:stCondLst>
                              <p:cond delay="7000"/>
                            </p:stCondLst>
                            <p:childTnLst>
                              <p:par>
                                <p:cTn id="47" presetID="42" presetClass="entr" presetSubtype="0" fill="hold" grpId="0" nodeType="afterEffect">
                                  <p:stCondLst>
                                    <p:cond delay="0"/>
                                  </p:stCondLst>
                                  <p:childTnLst>
                                    <p:set>
                                      <p:cBhvr>
                                        <p:cTn id="48" dur="1" fill="hold">
                                          <p:stCondLst>
                                            <p:cond delay="0"/>
                                          </p:stCondLst>
                                        </p:cTn>
                                        <p:tgtEl>
                                          <p:spTgt spid="33"/>
                                        </p:tgtEl>
                                        <p:attrNameLst>
                                          <p:attrName>style.visibility</p:attrName>
                                        </p:attrNameLst>
                                      </p:cBhvr>
                                      <p:to>
                                        <p:strVal val="visible"/>
                                      </p:to>
                                    </p:set>
                                    <p:animEffect transition="in" filter="fade">
                                      <p:cBhvr>
                                        <p:cTn id="49" dur="1000"/>
                                        <p:tgtEl>
                                          <p:spTgt spid="33"/>
                                        </p:tgtEl>
                                      </p:cBhvr>
                                    </p:animEffect>
                                    <p:anim calcmode="lin" valueType="num">
                                      <p:cBhvr>
                                        <p:cTn id="50" dur="1000" fill="hold"/>
                                        <p:tgtEl>
                                          <p:spTgt spid="33"/>
                                        </p:tgtEl>
                                        <p:attrNameLst>
                                          <p:attrName>ppt_x</p:attrName>
                                        </p:attrNameLst>
                                      </p:cBhvr>
                                      <p:tavLst>
                                        <p:tav tm="0">
                                          <p:val>
                                            <p:strVal val="#ppt_x"/>
                                          </p:val>
                                        </p:tav>
                                        <p:tav tm="100000">
                                          <p:val>
                                            <p:strVal val="#ppt_x"/>
                                          </p:val>
                                        </p:tav>
                                      </p:tavLst>
                                    </p:anim>
                                    <p:anim calcmode="lin" valueType="num">
                                      <p:cBhvr>
                                        <p:cTn id="51"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P spid="18" grpId="0" animBg="1"/>
      <p:bldP spid="24" grpId="0" animBg="1"/>
      <p:bldP spid="25" grpId="0" animBg="1"/>
      <p:bldP spid="31" grpId="0" animBg="1"/>
      <p:bldP spid="32" grpId="0" animBg="1"/>
      <p:bldP spid="33"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438400" y="1802393"/>
            <a:ext cx="1600200" cy="1295400"/>
          </a:xfrm>
          <a:prstGeom prst="rect">
            <a:avLst/>
          </a:prstGeom>
          <a:solidFill>
            <a:schemeClr val="bg1"/>
          </a:solidFill>
          <a:ln w="28575"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981200" y="31709"/>
            <a:ext cx="7772400" cy="1143000"/>
          </a:xfrm>
        </p:spPr>
        <p:txBody>
          <a:bodyPr/>
          <a:lstStyle/>
          <a:p>
            <a:r>
              <a:rPr lang="en-US" sz="4000" dirty="0"/>
              <a:t>Standardization &amp; Consistency</a:t>
            </a:r>
          </a:p>
        </p:txBody>
      </p:sp>
      <p:sp>
        <p:nvSpPr>
          <p:cNvPr id="8" name="Magnetic Disk 7"/>
          <p:cNvSpPr/>
          <p:nvPr/>
        </p:nvSpPr>
        <p:spPr>
          <a:xfrm>
            <a:off x="2971800" y="1954794"/>
            <a:ext cx="822960" cy="251987"/>
          </a:xfrm>
          <a:prstGeom prst="flowChartMagneticDisk">
            <a:avLst/>
          </a:prstGeom>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9" name="Magnetic Disk 8"/>
          <p:cNvSpPr/>
          <p:nvPr/>
        </p:nvSpPr>
        <p:spPr>
          <a:xfrm>
            <a:off x="2971800" y="2335794"/>
            <a:ext cx="822960" cy="251987"/>
          </a:xfrm>
          <a:prstGeom prst="flowChartMagneticDisk">
            <a:avLst/>
          </a:prstGeom>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0" name="Magnetic Disk 9"/>
          <p:cNvSpPr/>
          <p:nvPr/>
        </p:nvSpPr>
        <p:spPr>
          <a:xfrm>
            <a:off x="2971800" y="2716794"/>
            <a:ext cx="822960" cy="251987"/>
          </a:xfrm>
          <a:prstGeom prst="flowChartMagneticDisk">
            <a:avLst/>
          </a:prstGeom>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1" name="Rectangle 10"/>
          <p:cNvSpPr/>
          <p:nvPr/>
        </p:nvSpPr>
        <p:spPr>
          <a:xfrm>
            <a:off x="5257800" y="1726193"/>
            <a:ext cx="1600200" cy="1447800"/>
          </a:xfrm>
          <a:prstGeom prst="rect">
            <a:avLst/>
          </a:prstGeom>
          <a:solidFill>
            <a:schemeClr val="bg1"/>
          </a:solidFill>
          <a:ln w="28575" cmpd="sng"/>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Source Control System</a:t>
            </a:r>
          </a:p>
        </p:txBody>
      </p:sp>
      <p:sp>
        <p:nvSpPr>
          <p:cNvPr id="12" name="Right Arrow 11"/>
          <p:cNvSpPr/>
          <p:nvPr/>
        </p:nvSpPr>
        <p:spPr>
          <a:xfrm>
            <a:off x="4191000" y="2259593"/>
            <a:ext cx="990600" cy="304800"/>
          </a:xfrm>
          <a:prstGeom prst="rightArrow">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8153400" y="1726193"/>
            <a:ext cx="1600200" cy="1447800"/>
          </a:xfrm>
          <a:prstGeom prst="rect">
            <a:avLst/>
          </a:prstGeom>
          <a:solidFill>
            <a:schemeClr val="bg1"/>
          </a:solidFill>
          <a:ln w="28575" cmpd="sng"/>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Build Server</a:t>
            </a:r>
          </a:p>
        </p:txBody>
      </p:sp>
      <p:sp>
        <p:nvSpPr>
          <p:cNvPr id="14" name="Right Arrow 13"/>
          <p:cNvSpPr/>
          <p:nvPr/>
        </p:nvSpPr>
        <p:spPr>
          <a:xfrm>
            <a:off x="7010400" y="2259593"/>
            <a:ext cx="990600" cy="304800"/>
          </a:xfrm>
          <a:prstGeom prst="rightArrow">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8153400" y="4164593"/>
            <a:ext cx="1600200" cy="1447800"/>
          </a:xfrm>
          <a:prstGeom prst="rect">
            <a:avLst/>
          </a:prstGeom>
          <a:solidFill>
            <a:schemeClr val="bg1"/>
          </a:solidFill>
          <a:ln w="28575" cmpd="sng"/>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Build &amp; Test</a:t>
            </a:r>
          </a:p>
        </p:txBody>
      </p:sp>
      <p:sp>
        <p:nvSpPr>
          <p:cNvPr id="17" name="Diamond 16"/>
          <p:cNvSpPr/>
          <p:nvPr/>
        </p:nvSpPr>
        <p:spPr>
          <a:xfrm>
            <a:off x="5715000" y="4164593"/>
            <a:ext cx="1676400" cy="1371600"/>
          </a:xfrm>
          <a:prstGeom prst="diamond">
            <a:avLst/>
          </a:prstGeom>
          <a:solidFill>
            <a:schemeClr val="bg1"/>
          </a:solidFill>
          <a:ln w="28575" cmpd="sng"/>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Passed Tests?</a:t>
            </a:r>
          </a:p>
        </p:txBody>
      </p:sp>
      <p:sp>
        <p:nvSpPr>
          <p:cNvPr id="18" name="Right Arrow 17"/>
          <p:cNvSpPr/>
          <p:nvPr/>
        </p:nvSpPr>
        <p:spPr>
          <a:xfrm rot="5400000">
            <a:off x="8648700" y="3516893"/>
            <a:ext cx="533400" cy="304800"/>
          </a:xfrm>
          <a:prstGeom prst="rightArrow">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3581400" y="4316993"/>
            <a:ext cx="1295400" cy="1143000"/>
          </a:xfrm>
          <a:prstGeom prst="rect">
            <a:avLst/>
          </a:prstGeom>
          <a:solidFill>
            <a:schemeClr val="bg1"/>
          </a:solidFill>
          <a:ln w="28575" cmpd="sng"/>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FF0000"/>
                </a:solidFill>
              </a:rPr>
              <a:t>Release Manager</a:t>
            </a:r>
          </a:p>
        </p:txBody>
      </p:sp>
      <p:sp>
        <p:nvSpPr>
          <p:cNvPr id="24" name="Right Arrow 23"/>
          <p:cNvSpPr/>
          <p:nvPr/>
        </p:nvSpPr>
        <p:spPr>
          <a:xfrm rot="10800000">
            <a:off x="7467600" y="4697993"/>
            <a:ext cx="533400" cy="304800"/>
          </a:xfrm>
          <a:prstGeom prst="rightArrow">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ight Arrow 24"/>
          <p:cNvSpPr/>
          <p:nvPr/>
        </p:nvSpPr>
        <p:spPr>
          <a:xfrm rot="10800000">
            <a:off x="5029200" y="4697993"/>
            <a:ext cx="533400" cy="304800"/>
          </a:xfrm>
          <a:prstGeom prst="rightArrow">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p:cNvSpPr/>
          <p:nvPr/>
        </p:nvSpPr>
        <p:spPr>
          <a:xfrm>
            <a:off x="1676400" y="4088393"/>
            <a:ext cx="1219200" cy="228600"/>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FFFFFF"/>
                </a:solidFill>
              </a:rPr>
              <a:t>Testing</a:t>
            </a:r>
          </a:p>
        </p:txBody>
      </p:sp>
      <p:sp>
        <p:nvSpPr>
          <p:cNvPr id="28" name="Rectangle 27"/>
          <p:cNvSpPr/>
          <p:nvPr/>
        </p:nvSpPr>
        <p:spPr>
          <a:xfrm>
            <a:off x="1676400" y="4774193"/>
            <a:ext cx="1219200" cy="228600"/>
          </a:xfrm>
          <a:prstGeom prst="rect">
            <a:avLst/>
          </a:prstGeom>
          <a:solidFill>
            <a:schemeClr val="accent4"/>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rPr>
              <a:t>Staging</a:t>
            </a:r>
          </a:p>
        </p:txBody>
      </p:sp>
      <p:sp>
        <p:nvSpPr>
          <p:cNvPr id="29" name="Rectangle 28"/>
          <p:cNvSpPr/>
          <p:nvPr/>
        </p:nvSpPr>
        <p:spPr>
          <a:xfrm>
            <a:off x="1676400" y="5383793"/>
            <a:ext cx="1219200" cy="304800"/>
          </a:xfrm>
          <a:prstGeom prst="rect">
            <a:avLst/>
          </a:prstGeom>
          <a:solidFill>
            <a:schemeClr val="accent5"/>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Production</a:t>
            </a:r>
          </a:p>
        </p:txBody>
      </p:sp>
      <p:sp>
        <p:nvSpPr>
          <p:cNvPr id="31" name="Right Arrow 30"/>
          <p:cNvSpPr/>
          <p:nvPr/>
        </p:nvSpPr>
        <p:spPr>
          <a:xfrm rot="11761638">
            <a:off x="2971800" y="4164593"/>
            <a:ext cx="457200" cy="381000"/>
          </a:xfrm>
          <a:prstGeom prst="rightArrow">
            <a:avLst>
              <a:gd name="adj1" fmla="val 42008"/>
              <a:gd name="adj2" fmla="val 50000"/>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ight Arrow 31"/>
          <p:cNvSpPr/>
          <p:nvPr/>
        </p:nvSpPr>
        <p:spPr>
          <a:xfrm rot="10800000">
            <a:off x="2971800" y="4697993"/>
            <a:ext cx="457200" cy="304800"/>
          </a:xfrm>
          <a:prstGeom prst="rightArrow">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Right Arrow 32"/>
          <p:cNvSpPr/>
          <p:nvPr/>
        </p:nvSpPr>
        <p:spPr>
          <a:xfrm rot="9862038">
            <a:off x="3010814" y="5278339"/>
            <a:ext cx="385106" cy="267169"/>
          </a:xfrm>
          <a:prstGeom prst="rightArrow">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Snip Same Side Corner Rectangle 26"/>
          <p:cNvSpPr/>
          <p:nvPr/>
        </p:nvSpPr>
        <p:spPr>
          <a:xfrm>
            <a:off x="1905000" y="3200400"/>
            <a:ext cx="914400" cy="304800"/>
          </a:xfrm>
          <a:prstGeom prst="snip2SameRect">
            <a:avLst/>
          </a:prstGeom>
          <a:solidFill>
            <a:schemeClr val="accent4">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0000"/>
              </a:solidFill>
            </a:endParaRPr>
          </a:p>
        </p:txBody>
      </p:sp>
      <p:sp>
        <p:nvSpPr>
          <p:cNvPr id="30" name="Smiley Face 29"/>
          <p:cNvSpPr/>
          <p:nvPr/>
        </p:nvSpPr>
        <p:spPr>
          <a:xfrm>
            <a:off x="2057400" y="2667000"/>
            <a:ext cx="609600" cy="457200"/>
          </a:xfrm>
          <a:prstGeom prst="smileyFace">
            <a:avLst/>
          </a:prstGeom>
          <a:solidFill>
            <a:schemeClr val="accent4">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02944007"/>
      </p:ext>
    </p:extLst>
  </p:cSld>
  <p:clrMapOvr>
    <a:masterClrMapping/>
  </p:clrMapOvr>
  <mc:AlternateContent xmlns:mc="http://schemas.openxmlformats.org/markup-compatibility/2006" xmlns:p14="http://schemas.microsoft.com/office/powerpoint/2010/main">
    <mc:Choice Requires="p14">
      <p:transition p14:dur="0" advClick="0" advTm="4000"/>
    </mc:Choice>
    <mc:Fallback xmlns="">
      <p:transition xmlns:p14="http://schemas.microsoft.com/office/powerpoint/2010/main" advClick="0" advTm="4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1000"/>
                                        <p:tgtEl>
                                          <p:spTgt spid="14"/>
                                        </p:tgtEl>
                                      </p:cBhvr>
                                    </p:animEffect>
                                    <p:anim calcmode="lin" valueType="num">
                                      <p:cBhvr>
                                        <p:cTn id="14" dur="1000" fill="hold"/>
                                        <p:tgtEl>
                                          <p:spTgt spid="14"/>
                                        </p:tgtEl>
                                        <p:attrNameLst>
                                          <p:attrName>ppt_x</p:attrName>
                                        </p:attrNameLst>
                                      </p:cBhvr>
                                      <p:tavLst>
                                        <p:tav tm="0">
                                          <p:val>
                                            <p:strVal val="#ppt_x"/>
                                          </p:val>
                                        </p:tav>
                                        <p:tav tm="100000">
                                          <p:val>
                                            <p:strVal val="#ppt_x"/>
                                          </p:val>
                                        </p:tav>
                                      </p:tavLst>
                                    </p:anim>
                                    <p:anim calcmode="lin" valueType="num">
                                      <p:cBhvr>
                                        <p:cTn id="15" dur="1000" fill="hold"/>
                                        <p:tgtEl>
                                          <p:spTgt spid="14"/>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grpId="0" nodeType="after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1000"/>
                                        <p:tgtEl>
                                          <p:spTgt spid="18"/>
                                        </p:tgtEl>
                                      </p:cBhvr>
                                    </p:animEffect>
                                    <p:anim calcmode="lin" valueType="num">
                                      <p:cBhvr>
                                        <p:cTn id="20" dur="1000" fill="hold"/>
                                        <p:tgtEl>
                                          <p:spTgt spid="18"/>
                                        </p:tgtEl>
                                        <p:attrNameLst>
                                          <p:attrName>ppt_x</p:attrName>
                                        </p:attrNameLst>
                                      </p:cBhvr>
                                      <p:tavLst>
                                        <p:tav tm="0">
                                          <p:val>
                                            <p:strVal val="#ppt_x"/>
                                          </p:val>
                                        </p:tav>
                                        <p:tav tm="100000">
                                          <p:val>
                                            <p:strVal val="#ppt_x"/>
                                          </p:val>
                                        </p:tav>
                                      </p:tavLst>
                                    </p:anim>
                                    <p:anim calcmode="lin" valueType="num">
                                      <p:cBhvr>
                                        <p:cTn id="21" dur="1000" fill="hold"/>
                                        <p:tgtEl>
                                          <p:spTgt spid="18"/>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grpId="0" nodeType="afterEffect">
                                  <p:stCondLst>
                                    <p:cond delay="0"/>
                                  </p:stCondLst>
                                  <p:childTnLst>
                                    <p:set>
                                      <p:cBhvr>
                                        <p:cTn id="24" dur="1" fill="hold">
                                          <p:stCondLst>
                                            <p:cond delay="0"/>
                                          </p:stCondLst>
                                        </p:cTn>
                                        <p:tgtEl>
                                          <p:spTgt spid="24"/>
                                        </p:tgtEl>
                                        <p:attrNameLst>
                                          <p:attrName>style.visibility</p:attrName>
                                        </p:attrNameLst>
                                      </p:cBhvr>
                                      <p:to>
                                        <p:strVal val="visible"/>
                                      </p:to>
                                    </p:set>
                                    <p:animEffect transition="in" filter="fade">
                                      <p:cBhvr>
                                        <p:cTn id="25" dur="1000"/>
                                        <p:tgtEl>
                                          <p:spTgt spid="24"/>
                                        </p:tgtEl>
                                      </p:cBhvr>
                                    </p:animEffect>
                                    <p:anim calcmode="lin" valueType="num">
                                      <p:cBhvr>
                                        <p:cTn id="26" dur="1000" fill="hold"/>
                                        <p:tgtEl>
                                          <p:spTgt spid="24"/>
                                        </p:tgtEl>
                                        <p:attrNameLst>
                                          <p:attrName>ppt_x</p:attrName>
                                        </p:attrNameLst>
                                      </p:cBhvr>
                                      <p:tavLst>
                                        <p:tav tm="0">
                                          <p:val>
                                            <p:strVal val="#ppt_x"/>
                                          </p:val>
                                        </p:tav>
                                        <p:tav tm="100000">
                                          <p:val>
                                            <p:strVal val="#ppt_x"/>
                                          </p:val>
                                        </p:tav>
                                      </p:tavLst>
                                    </p:anim>
                                    <p:anim calcmode="lin" valueType="num">
                                      <p:cBhvr>
                                        <p:cTn id="27" dur="1000" fill="hold"/>
                                        <p:tgtEl>
                                          <p:spTgt spid="24"/>
                                        </p:tgtEl>
                                        <p:attrNameLst>
                                          <p:attrName>ppt_y</p:attrName>
                                        </p:attrNameLst>
                                      </p:cBhvr>
                                      <p:tavLst>
                                        <p:tav tm="0">
                                          <p:val>
                                            <p:strVal val="#ppt_y+.1"/>
                                          </p:val>
                                        </p:tav>
                                        <p:tav tm="100000">
                                          <p:val>
                                            <p:strVal val="#ppt_y"/>
                                          </p:val>
                                        </p:tav>
                                      </p:tavLst>
                                    </p:anim>
                                  </p:childTnLst>
                                </p:cTn>
                              </p:par>
                            </p:childTnLst>
                          </p:cTn>
                        </p:par>
                        <p:par>
                          <p:cTn id="28" fill="hold">
                            <p:stCondLst>
                              <p:cond delay="4000"/>
                            </p:stCondLst>
                            <p:childTnLst>
                              <p:par>
                                <p:cTn id="29" presetID="42" presetClass="entr" presetSubtype="0" fill="hold" grpId="0" nodeType="after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fade">
                                      <p:cBhvr>
                                        <p:cTn id="31" dur="1000"/>
                                        <p:tgtEl>
                                          <p:spTgt spid="25"/>
                                        </p:tgtEl>
                                      </p:cBhvr>
                                    </p:animEffect>
                                    <p:anim calcmode="lin" valueType="num">
                                      <p:cBhvr>
                                        <p:cTn id="32" dur="1000" fill="hold"/>
                                        <p:tgtEl>
                                          <p:spTgt spid="25"/>
                                        </p:tgtEl>
                                        <p:attrNameLst>
                                          <p:attrName>ppt_x</p:attrName>
                                        </p:attrNameLst>
                                      </p:cBhvr>
                                      <p:tavLst>
                                        <p:tav tm="0">
                                          <p:val>
                                            <p:strVal val="#ppt_x"/>
                                          </p:val>
                                        </p:tav>
                                        <p:tav tm="100000">
                                          <p:val>
                                            <p:strVal val="#ppt_x"/>
                                          </p:val>
                                        </p:tav>
                                      </p:tavLst>
                                    </p:anim>
                                    <p:anim calcmode="lin" valueType="num">
                                      <p:cBhvr>
                                        <p:cTn id="33" dur="1000" fill="hold"/>
                                        <p:tgtEl>
                                          <p:spTgt spid="25"/>
                                        </p:tgtEl>
                                        <p:attrNameLst>
                                          <p:attrName>ppt_y</p:attrName>
                                        </p:attrNameLst>
                                      </p:cBhvr>
                                      <p:tavLst>
                                        <p:tav tm="0">
                                          <p:val>
                                            <p:strVal val="#ppt_y+.1"/>
                                          </p:val>
                                        </p:tav>
                                        <p:tav tm="100000">
                                          <p:val>
                                            <p:strVal val="#ppt_y"/>
                                          </p:val>
                                        </p:tav>
                                      </p:tavLst>
                                    </p:anim>
                                  </p:childTnLst>
                                </p:cTn>
                              </p:par>
                            </p:childTnLst>
                          </p:cTn>
                        </p:par>
                        <p:par>
                          <p:cTn id="34" fill="hold">
                            <p:stCondLst>
                              <p:cond delay="5000"/>
                            </p:stCondLst>
                            <p:childTnLst>
                              <p:par>
                                <p:cTn id="35" presetID="42" presetClass="entr" presetSubtype="0" fill="hold" grpId="0" nodeType="afterEffect">
                                  <p:stCondLst>
                                    <p:cond delay="0"/>
                                  </p:stCondLst>
                                  <p:childTnLst>
                                    <p:set>
                                      <p:cBhvr>
                                        <p:cTn id="36" dur="1" fill="hold">
                                          <p:stCondLst>
                                            <p:cond delay="0"/>
                                          </p:stCondLst>
                                        </p:cTn>
                                        <p:tgtEl>
                                          <p:spTgt spid="31"/>
                                        </p:tgtEl>
                                        <p:attrNameLst>
                                          <p:attrName>style.visibility</p:attrName>
                                        </p:attrNameLst>
                                      </p:cBhvr>
                                      <p:to>
                                        <p:strVal val="visible"/>
                                      </p:to>
                                    </p:set>
                                    <p:animEffect transition="in" filter="fade">
                                      <p:cBhvr>
                                        <p:cTn id="37" dur="1000"/>
                                        <p:tgtEl>
                                          <p:spTgt spid="31"/>
                                        </p:tgtEl>
                                      </p:cBhvr>
                                    </p:animEffect>
                                    <p:anim calcmode="lin" valueType="num">
                                      <p:cBhvr>
                                        <p:cTn id="38" dur="1000" fill="hold"/>
                                        <p:tgtEl>
                                          <p:spTgt spid="31"/>
                                        </p:tgtEl>
                                        <p:attrNameLst>
                                          <p:attrName>ppt_x</p:attrName>
                                        </p:attrNameLst>
                                      </p:cBhvr>
                                      <p:tavLst>
                                        <p:tav tm="0">
                                          <p:val>
                                            <p:strVal val="#ppt_x"/>
                                          </p:val>
                                        </p:tav>
                                        <p:tav tm="100000">
                                          <p:val>
                                            <p:strVal val="#ppt_x"/>
                                          </p:val>
                                        </p:tav>
                                      </p:tavLst>
                                    </p:anim>
                                    <p:anim calcmode="lin" valueType="num">
                                      <p:cBhvr>
                                        <p:cTn id="39" dur="1000" fill="hold"/>
                                        <p:tgtEl>
                                          <p:spTgt spid="31"/>
                                        </p:tgtEl>
                                        <p:attrNameLst>
                                          <p:attrName>ppt_y</p:attrName>
                                        </p:attrNameLst>
                                      </p:cBhvr>
                                      <p:tavLst>
                                        <p:tav tm="0">
                                          <p:val>
                                            <p:strVal val="#ppt_y+.1"/>
                                          </p:val>
                                        </p:tav>
                                        <p:tav tm="100000">
                                          <p:val>
                                            <p:strVal val="#ppt_y"/>
                                          </p:val>
                                        </p:tav>
                                      </p:tavLst>
                                    </p:anim>
                                  </p:childTnLst>
                                </p:cTn>
                              </p:par>
                            </p:childTnLst>
                          </p:cTn>
                        </p:par>
                        <p:par>
                          <p:cTn id="40" fill="hold">
                            <p:stCondLst>
                              <p:cond delay="6000"/>
                            </p:stCondLst>
                            <p:childTnLst>
                              <p:par>
                                <p:cTn id="41" presetID="42" presetClass="entr" presetSubtype="0" fill="hold" grpId="0" nodeType="afterEffect">
                                  <p:stCondLst>
                                    <p:cond delay="0"/>
                                  </p:stCondLst>
                                  <p:childTnLst>
                                    <p:set>
                                      <p:cBhvr>
                                        <p:cTn id="42" dur="1" fill="hold">
                                          <p:stCondLst>
                                            <p:cond delay="0"/>
                                          </p:stCondLst>
                                        </p:cTn>
                                        <p:tgtEl>
                                          <p:spTgt spid="32"/>
                                        </p:tgtEl>
                                        <p:attrNameLst>
                                          <p:attrName>style.visibility</p:attrName>
                                        </p:attrNameLst>
                                      </p:cBhvr>
                                      <p:to>
                                        <p:strVal val="visible"/>
                                      </p:to>
                                    </p:set>
                                    <p:animEffect transition="in" filter="fade">
                                      <p:cBhvr>
                                        <p:cTn id="43" dur="1000"/>
                                        <p:tgtEl>
                                          <p:spTgt spid="32"/>
                                        </p:tgtEl>
                                      </p:cBhvr>
                                    </p:animEffect>
                                    <p:anim calcmode="lin" valueType="num">
                                      <p:cBhvr>
                                        <p:cTn id="44" dur="1000" fill="hold"/>
                                        <p:tgtEl>
                                          <p:spTgt spid="32"/>
                                        </p:tgtEl>
                                        <p:attrNameLst>
                                          <p:attrName>ppt_x</p:attrName>
                                        </p:attrNameLst>
                                      </p:cBhvr>
                                      <p:tavLst>
                                        <p:tav tm="0">
                                          <p:val>
                                            <p:strVal val="#ppt_x"/>
                                          </p:val>
                                        </p:tav>
                                        <p:tav tm="100000">
                                          <p:val>
                                            <p:strVal val="#ppt_x"/>
                                          </p:val>
                                        </p:tav>
                                      </p:tavLst>
                                    </p:anim>
                                    <p:anim calcmode="lin" valueType="num">
                                      <p:cBhvr>
                                        <p:cTn id="45" dur="1000" fill="hold"/>
                                        <p:tgtEl>
                                          <p:spTgt spid="32"/>
                                        </p:tgtEl>
                                        <p:attrNameLst>
                                          <p:attrName>ppt_y</p:attrName>
                                        </p:attrNameLst>
                                      </p:cBhvr>
                                      <p:tavLst>
                                        <p:tav tm="0">
                                          <p:val>
                                            <p:strVal val="#ppt_y+.1"/>
                                          </p:val>
                                        </p:tav>
                                        <p:tav tm="100000">
                                          <p:val>
                                            <p:strVal val="#ppt_y"/>
                                          </p:val>
                                        </p:tav>
                                      </p:tavLst>
                                    </p:anim>
                                  </p:childTnLst>
                                </p:cTn>
                              </p:par>
                            </p:childTnLst>
                          </p:cTn>
                        </p:par>
                        <p:par>
                          <p:cTn id="46" fill="hold">
                            <p:stCondLst>
                              <p:cond delay="7000"/>
                            </p:stCondLst>
                            <p:childTnLst>
                              <p:par>
                                <p:cTn id="47" presetID="42" presetClass="entr" presetSubtype="0" fill="hold" grpId="0" nodeType="afterEffect">
                                  <p:stCondLst>
                                    <p:cond delay="0"/>
                                  </p:stCondLst>
                                  <p:childTnLst>
                                    <p:set>
                                      <p:cBhvr>
                                        <p:cTn id="48" dur="1" fill="hold">
                                          <p:stCondLst>
                                            <p:cond delay="0"/>
                                          </p:stCondLst>
                                        </p:cTn>
                                        <p:tgtEl>
                                          <p:spTgt spid="33"/>
                                        </p:tgtEl>
                                        <p:attrNameLst>
                                          <p:attrName>style.visibility</p:attrName>
                                        </p:attrNameLst>
                                      </p:cBhvr>
                                      <p:to>
                                        <p:strVal val="visible"/>
                                      </p:to>
                                    </p:set>
                                    <p:animEffect transition="in" filter="fade">
                                      <p:cBhvr>
                                        <p:cTn id="49" dur="1000"/>
                                        <p:tgtEl>
                                          <p:spTgt spid="33"/>
                                        </p:tgtEl>
                                      </p:cBhvr>
                                    </p:animEffect>
                                    <p:anim calcmode="lin" valueType="num">
                                      <p:cBhvr>
                                        <p:cTn id="50" dur="1000" fill="hold"/>
                                        <p:tgtEl>
                                          <p:spTgt spid="33"/>
                                        </p:tgtEl>
                                        <p:attrNameLst>
                                          <p:attrName>ppt_x</p:attrName>
                                        </p:attrNameLst>
                                      </p:cBhvr>
                                      <p:tavLst>
                                        <p:tav tm="0">
                                          <p:val>
                                            <p:strVal val="#ppt_x"/>
                                          </p:val>
                                        </p:tav>
                                        <p:tav tm="100000">
                                          <p:val>
                                            <p:strVal val="#ppt_x"/>
                                          </p:val>
                                        </p:tav>
                                      </p:tavLst>
                                    </p:anim>
                                    <p:anim calcmode="lin" valueType="num">
                                      <p:cBhvr>
                                        <p:cTn id="51"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P spid="18" grpId="0" animBg="1"/>
      <p:bldP spid="24" grpId="0" animBg="1"/>
      <p:bldP spid="25" grpId="0" animBg="1"/>
      <p:bldP spid="31" grpId="0" animBg="1"/>
      <p:bldP spid="32" grpId="0" animBg="1"/>
      <p:bldP spid="33"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438400" y="1802393"/>
            <a:ext cx="1600200" cy="1295400"/>
          </a:xfrm>
          <a:prstGeom prst="rect">
            <a:avLst/>
          </a:prstGeom>
          <a:solidFill>
            <a:schemeClr val="bg1"/>
          </a:solidFill>
          <a:ln w="28575"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981200" y="31709"/>
            <a:ext cx="7772400" cy="1143000"/>
          </a:xfrm>
        </p:spPr>
        <p:txBody>
          <a:bodyPr/>
          <a:lstStyle/>
          <a:p>
            <a:r>
              <a:rPr lang="en-US" sz="4000" dirty="0"/>
              <a:t>Standardization &amp; Consistency</a:t>
            </a:r>
          </a:p>
        </p:txBody>
      </p:sp>
      <p:sp>
        <p:nvSpPr>
          <p:cNvPr id="8" name="Magnetic Disk 7"/>
          <p:cNvSpPr/>
          <p:nvPr/>
        </p:nvSpPr>
        <p:spPr>
          <a:xfrm>
            <a:off x="2971800" y="1954794"/>
            <a:ext cx="822960" cy="251987"/>
          </a:xfrm>
          <a:prstGeom prst="flowChartMagneticDisk">
            <a:avLst/>
          </a:prstGeom>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9" name="Magnetic Disk 8"/>
          <p:cNvSpPr/>
          <p:nvPr/>
        </p:nvSpPr>
        <p:spPr>
          <a:xfrm>
            <a:off x="2971800" y="2335794"/>
            <a:ext cx="822960" cy="251987"/>
          </a:xfrm>
          <a:prstGeom prst="flowChartMagneticDisk">
            <a:avLst/>
          </a:prstGeom>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0" name="Magnetic Disk 9"/>
          <p:cNvSpPr/>
          <p:nvPr/>
        </p:nvSpPr>
        <p:spPr>
          <a:xfrm>
            <a:off x="2971800" y="2716794"/>
            <a:ext cx="822960" cy="251987"/>
          </a:xfrm>
          <a:prstGeom prst="flowChartMagneticDisk">
            <a:avLst/>
          </a:prstGeom>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1" name="Rectangle 10"/>
          <p:cNvSpPr/>
          <p:nvPr/>
        </p:nvSpPr>
        <p:spPr>
          <a:xfrm>
            <a:off x="5257800" y="1726193"/>
            <a:ext cx="1600200" cy="1447800"/>
          </a:xfrm>
          <a:prstGeom prst="rect">
            <a:avLst/>
          </a:prstGeom>
          <a:solidFill>
            <a:schemeClr val="bg1"/>
          </a:solidFill>
          <a:ln w="28575" cmpd="sng"/>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Source Control System</a:t>
            </a:r>
          </a:p>
        </p:txBody>
      </p:sp>
      <p:sp>
        <p:nvSpPr>
          <p:cNvPr id="12" name="Right Arrow 11"/>
          <p:cNvSpPr/>
          <p:nvPr/>
        </p:nvSpPr>
        <p:spPr>
          <a:xfrm>
            <a:off x="4191000" y="2259593"/>
            <a:ext cx="990600" cy="304800"/>
          </a:xfrm>
          <a:prstGeom prst="rightArrow">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8153400" y="1726193"/>
            <a:ext cx="1600200" cy="1447800"/>
          </a:xfrm>
          <a:prstGeom prst="rect">
            <a:avLst/>
          </a:prstGeom>
          <a:solidFill>
            <a:schemeClr val="bg1"/>
          </a:solidFill>
          <a:ln w="28575" cmpd="sng"/>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Build Server</a:t>
            </a:r>
          </a:p>
        </p:txBody>
      </p:sp>
      <p:sp>
        <p:nvSpPr>
          <p:cNvPr id="14" name="Right Arrow 13"/>
          <p:cNvSpPr/>
          <p:nvPr/>
        </p:nvSpPr>
        <p:spPr>
          <a:xfrm>
            <a:off x="7010400" y="2259593"/>
            <a:ext cx="990600" cy="304800"/>
          </a:xfrm>
          <a:prstGeom prst="rightArrow">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8153400" y="4164593"/>
            <a:ext cx="1600200" cy="1447800"/>
          </a:xfrm>
          <a:prstGeom prst="rect">
            <a:avLst/>
          </a:prstGeom>
          <a:solidFill>
            <a:schemeClr val="bg1"/>
          </a:solidFill>
          <a:ln w="28575" cmpd="sng"/>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Build &amp; Test</a:t>
            </a:r>
          </a:p>
        </p:txBody>
      </p:sp>
      <p:sp>
        <p:nvSpPr>
          <p:cNvPr id="17" name="Diamond 16"/>
          <p:cNvSpPr/>
          <p:nvPr/>
        </p:nvSpPr>
        <p:spPr>
          <a:xfrm>
            <a:off x="5715000" y="4164593"/>
            <a:ext cx="1676400" cy="1371600"/>
          </a:xfrm>
          <a:prstGeom prst="diamond">
            <a:avLst/>
          </a:prstGeom>
          <a:solidFill>
            <a:schemeClr val="bg1"/>
          </a:solidFill>
          <a:ln w="28575" cmpd="sng"/>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Passed Tests?</a:t>
            </a:r>
          </a:p>
        </p:txBody>
      </p:sp>
      <p:sp>
        <p:nvSpPr>
          <p:cNvPr id="18" name="Right Arrow 17"/>
          <p:cNvSpPr/>
          <p:nvPr/>
        </p:nvSpPr>
        <p:spPr>
          <a:xfrm rot="5400000">
            <a:off x="8648700" y="3516893"/>
            <a:ext cx="533400" cy="304800"/>
          </a:xfrm>
          <a:prstGeom prst="rightArrow">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3581400" y="4316993"/>
            <a:ext cx="1295400" cy="1143000"/>
          </a:xfrm>
          <a:prstGeom prst="rect">
            <a:avLst/>
          </a:prstGeom>
          <a:solidFill>
            <a:schemeClr val="bg1"/>
          </a:solidFill>
          <a:ln w="28575" cmpd="sng"/>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FF0000"/>
                </a:solidFill>
              </a:rPr>
              <a:t>Release Manager</a:t>
            </a:r>
          </a:p>
        </p:txBody>
      </p:sp>
      <p:sp>
        <p:nvSpPr>
          <p:cNvPr id="24" name="Right Arrow 23"/>
          <p:cNvSpPr/>
          <p:nvPr/>
        </p:nvSpPr>
        <p:spPr>
          <a:xfrm rot="10800000">
            <a:off x="7467600" y="4697993"/>
            <a:ext cx="533400" cy="304800"/>
          </a:xfrm>
          <a:prstGeom prst="rightArrow">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ight Arrow 24"/>
          <p:cNvSpPr/>
          <p:nvPr/>
        </p:nvSpPr>
        <p:spPr>
          <a:xfrm rot="10800000">
            <a:off x="5029200" y="4697993"/>
            <a:ext cx="533400" cy="304800"/>
          </a:xfrm>
          <a:prstGeom prst="rightArrow">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p:cNvSpPr/>
          <p:nvPr/>
        </p:nvSpPr>
        <p:spPr>
          <a:xfrm>
            <a:off x="1676400" y="4088393"/>
            <a:ext cx="1219200" cy="228600"/>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FFFFFF"/>
                </a:solidFill>
              </a:rPr>
              <a:t>Testing</a:t>
            </a:r>
          </a:p>
        </p:txBody>
      </p:sp>
      <p:sp>
        <p:nvSpPr>
          <p:cNvPr id="28" name="Rectangle 27"/>
          <p:cNvSpPr/>
          <p:nvPr/>
        </p:nvSpPr>
        <p:spPr>
          <a:xfrm>
            <a:off x="1676400" y="4774193"/>
            <a:ext cx="1219200" cy="228600"/>
          </a:xfrm>
          <a:prstGeom prst="rect">
            <a:avLst/>
          </a:prstGeom>
          <a:solidFill>
            <a:schemeClr val="accent4"/>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rPr>
              <a:t>Staging</a:t>
            </a:r>
          </a:p>
        </p:txBody>
      </p:sp>
      <p:sp>
        <p:nvSpPr>
          <p:cNvPr id="29" name="Rectangle 28"/>
          <p:cNvSpPr/>
          <p:nvPr/>
        </p:nvSpPr>
        <p:spPr>
          <a:xfrm>
            <a:off x="1676400" y="5383793"/>
            <a:ext cx="1219200" cy="304800"/>
          </a:xfrm>
          <a:prstGeom prst="rect">
            <a:avLst/>
          </a:prstGeom>
          <a:solidFill>
            <a:schemeClr val="accent5"/>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Production</a:t>
            </a:r>
          </a:p>
        </p:txBody>
      </p:sp>
      <p:sp>
        <p:nvSpPr>
          <p:cNvPr id="31" name="Right Arrow 30"/>
          <p:cNvSpPr/>
          <p:nvPr/>
        </p:nvSpPr>
        <p:spPr>
          <a:xfrm rot="11761638">
            <a:off x="2971800" y="4164593"/>
            <a:ext cx="457200" cy="381000"/>
          </a:xfrm>
          <a:prstGeom prst="rightArrow">
            <a:avLst>
              <a:gd name="adj1" fmla="val 42008"/>
              <a:gd name="adj2" fmla="val 50000"/>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ight Arrow 31"/>
          <p:cNvSpPr/>
          <p:nvPr/>
        </p:nvSpPr>
        <p:spPr>
          <a:xfrm rot="10800000">
            <a:off x="2971800" y="4697993"/>
            <a:ext cx="457200" cy="304800"/>
          </a:xfrm>
          <a:prstGeom prst="rightArrow">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Right Arrow 32"/>
          <p:cNvSpPr/>
          <p:nvPr/>
        </p:nvSpPr>
        <p:spPr>
          <a:xfrm rot="9862038">
            <a:off x="3010814" y="5278339"/>
            <a:ext cx="385106" cy="267169"/>
          </a:xfrm>
          <a:prstGeom prst="rightArrow">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Snip Same Side Corner Rectangle 26"/>
          <p:cNvSpPr/>
          <p:nvPr/>
        </p:nvSpPr>
        <p:spPr>
          <a:xfrm>
            <a:off x="1905000" y="3200400"/>
            <a:ext cx="914400" cy="304800"/>
          </a:xfrm>
          <a:prstGeom prst="snip2SameRect">
            <a:avLst/>
          </a:prstGeom>
          <a:solidFill>
            <a:schemeClr val="accent4">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0000"/>
              </a:solidFill>
            </a:endParaRPr>
          </a:p>
        </p:txBody>
      </p:sp>
      <p:sp>
        <p:nvSpPr>
          <p:cNvPr id="30" name="Smiley Face 29"/>
          <p:cNvSpPr/>
          <p:nvPr/>
        </p:nvSpPr>
        <p:spPr>
          <a:xfrm>
            <a:off x="2057400" y="2667000"/>
            <a:ext cx="609600" cy="457200"/>
          </a:xfrm>
          <a:prstGeom prst="smileyFace">
            <a:avLst/>
          </a:prstGeom>
          <a:solidFill>
            <a:schemeClr val="accent4">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60472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1000"/>
                                        <p:tgtEl>
                                          <p:spTgt spid="14"/>
                                        </p:tgtEl>
                                      </p:cBhvr>
                                    </p:animEffect>
                                    <p:anim calcmode="lin" valueType="num">
                                      <p:cBhvr>
                                        <p:cTn id="14" dur="1000" fill="hold"/>
                                        <p:tgtEl>
                                          <p:spTgt spid="14"/>
                                        </p:tgtEl>
                                        <p:attrNameLst>
                                          <p:attrName>ppt_x</p:attrName>
                                        </p:attrNameLst>
                                      </p:cBhvr>
                                      <p:tavLst>
                                        <p:tav tm="0">
                                          <p:val>
                                            <p:strVal val="#ppt_x"/>
                                          </p:val>
                                        </p:tav>
                                        <p:tav tm="100000">
                                          <p:val>
                                            <p:strVal val="#ppt_x"/>
                                          </p:val>
                                        </p:tav>
                                      </p:tavLst>
                                    </p:anim>
                                    <p:anim calcmode="lin" valueType="num">
                                      <p:cBhvr>
                                        <p:cTn id="15" dur="1000" fill="hold"/>
                                        <p:tgtEl>
                                          <p:spTgt spid="14"/>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grpId="0" nodeType="after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1000"/>
                                        <p:tgtEl>
                                          <p:spTgt spid="18"/>
                                        </p:tgtEl>
                                      </p:cBhvr>
                                    </p:animEffect>
                                    <p:anim calcmode="lin" valueType="num">
                                      <p:cBhvr>
                                        <p:cTn id="20" dur="1000" fill="hold"/>
                                        <p:tgtEl>
                                          <p:spTgt spid="18"/>
                                        </p:tgtEl>
                                        <p:attrNameLst>
                                          <p:attrName>ppt_x</p:attrName>
                                        </p:attrNameLst>
                                      </p:cBhvr>
                                      <p:tavLst>
                                        <p:tav tm="0">
                                          <p:val>
                                            <p:strVal val="#ppt_x"/>
                                          </p:val>
                                        </p:tav>
                                        <p:tav tm="100000">
                                          <p:val>
                                            <p:strVal val="#ppt_x"/>
                                          </p:val>
                                        </p:tav>
                                      </p:tavLst>
                                    </p:anim>
                                    <p:anim calcmode="lin" valueType="num">
                                      <p:cBhvr>
                                        <p:cTn id="21" dur="1000" fill="hold"/>
                                        <p:tgtEl>
                                          <p:spTgt spid="18"/>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grpId="0" nodeType="afterEffect">
                                  <p:stCondLst>
                                    <p:cond delay="0"/>
                                  </p:stCondLst>
                                  <p:childTnLst>
                                    <p:set>
                                      <p:cBhvr>
                                        <p:cTn id="24" dur="1" fill="hold">
                                          <p:stCondLst>
                                            <p:cond delay="0"/>
                                          </p:stCondLst>
                                        </p:cTn>
                                        <p:tgtEl>
                                          <p:spTgt spid="24"/>
                                        </p:tgtEl>
                                        <p:attrNameLst>
                                          <p:attrName>style.visibility</p:attrName>
                                        </p:attrNameLst>
                                      </p:cBhvr>
                                      <p:to>
                                        <p:strVal val="visible"/>
                                      </p:to>
                                    </p:set>
                                    <p:animEffect transition="in" filter="fade">
                                      <p:cBhvr>
                                        <p:cTn id="25" dur="1000"/>
                                        <p:tgtEl>
                                          <p:spTgt spid="24"/>
                                        </p:tgtEl>
                                      </p:cBhvr>
                                    </p:animEffect>
                                    <p:anim calcmode="lin" valueType="num">
                                      <p:cBhvr>
                                        <p:cTn id="26" dur="1000" fill="hold"/>
                                        <p:tgtEl>
                                          <p:spTgt spid="24"/>
                                        </p:tgtEl>
                                        <p:attrNameLst>
                                          <p:attrName>ppt_x</p:attrName>
                                        </p:attrNameLst>
                                      </p:cBhvr>
                                      <p:tavLst>
                                        <p:tav tm="0">
                                          <p:val>
                                            <p:strVal val="#ppt_x"/>
                                          </p:val>
                                        </p:tav>
                                        <p:tav tm="100000">
                                          <p:val>
                                            <p:strVal val="#ppt_x"/>
                                          </p:val>
                                        </p:tav>
                                      </p:tavLst>
                                    </p:anim>
                                    <p:anim calcmode="lin" valueType="num">
                                      <p:cBhvr>
                                        <p:cTn id="27" dur="1000" fill="hold"/>
                                        <p:tgtEl>
                                          <p:spTgt spid="24"/>
                                        </p:tgtEl>
                                        <p:attrNameLst>
                                          <p:attrName>ppt_y</p:attrName>
                                        </p:attrNameLst>
                                      </p:cBhvr>
                                      <p:tavLst>
                                        <p:tav tm="0">
                                          <p:val>
                                            <p:strVal val="#ppt_y+.1"/>
                                          </p:val>
                                        </p:tav>
                                        <p:tav tm="100000">
                                          <p:val>
                                            <p:strVal val="#ppt_y"/>
                                          </p:val>
                                        </p:tav>
                                      </p:tavLst>
                                    </p:anim>
                                  </p:childTnLst>
                                </p:cTn>
                              </p:par>
                            </p:childTnLst>
                          </p:cTn>
                        </p:par>
                        <p:par>
                          <p:cTn id="28" fill="hold">
                            <p:stCondLst>
                              <p:cond delay="4000"/>
                            </p:stCondLst>
                            <p:childTnLst>
                              <p:par>
                                <p:cTn id="29" presetID="42" presetClass="entr" presetSubtype="0" fill="hold" grpId="0" nodeType="after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fade">
                                      <p:cBhvr>
                                        <p:cTn id="31" dur="1000"/>
                                        <p:tgtEl>
                                          <p:spTgt spid="25"/>
                                        </p:tgtEl>
                                      </p:cBhvr>
                                    </p:animEffect>
                                    <p:anim calcmode="lin" valueType="num">
                                      <p:cBhvr>
                                        <p:cTn id="32" dur="1000" fill="hold"/>
                                        <p:tgtEl>
                                          <p:spTgt spid="25"/>
                                        </p:tgtEl>
                                        <p:attrNameLst>
                                          <p:attrName>ppt_x</p:attrName>
                                        </p:attrNameLst>
                                      </p:cBhvr>
                                      <p:tavLst>
                                        <p:tav tm="0">
                                          <p:val>
                                            <p:strVal val="#ppt_x"/>
                                          </p:val>
                                        </p:tav>
                                        <p:tav tm="100000">
                                          <p:val>
                                            <p:strVal val="#ppt_x"/>
                                          </p:val>
                                        </p:tav>
                                      </p:tavLst>
                                    </p:anim>
                                    <p:anim calcmode="lin" valueType="num">
                                      <p:cBhvr>
                                        <p:cTn id="33" dur="1000" fill="hold"/>
                                        <p:tgtEl>
                                          <p:spTgt spid="25"/>
                                        </p:tgtEl>
                                        <p:attrNameLst>
                                          <p:attrName>ppt_y</p:attrName>
                                        </p:attrNameLst>
                                      </p:cBhvr>
                                      <p:tavLst>
                                        <p:tav tm="0">
                                          <p:val>
                                            <p:strVal val="#ppt_y+.1"/>
                                          </p:val>
                                        </p:tav>
                                        <p:tav tm="100000">
                                          <p:val>
                                            <p:strVal val="#ppt_y"/>
                                          </p:val>
                                        </p:tav>
                                      </p:tavLst>
                                    </p:anim>
                                  </p:childTnLst>
                                </p:cTn>
                              </p:par>
                            </p:childTnLst>
                          </p:cTn>
                        </p:par>
                        <p:par>
                          <p:cTn id="34" fill="hold">
                            <p:stCondLst>
                              <p:cond delay="5000"/>
                            </p:stCondLst>
                            <p:childTnLst>
                              <p:par>
                                <p:cTn id="35" presetID="42" presetClass="entr" presetSubtype="0" fill="hold" grpId="0" nodeType="afterEffect">
                                  <p:stCondLst>
                                    <p:cond delay="0"/>
                                  </p:stCondLst>
                                  <p:childTnLst>
                                    <p:set>
                                      <p:cBhvr>
                                        <p:cTn id="36" dur="1" fill="hold">
                                          <p:stCondLst>
                                            <p:cond delay="0"/>
                                          </p:stCondLst>
                                        </p:cTn>
                                        <p:tgtEl>
                                          <p:spTgt spid="31"/>
                                        </p:tgtEl>
                                        <p:attrNameLst>
                                          <p:attrName>style.visibility</p:attrName>
                                        </p:attrNameLst>
                                      </p:cBhvr>
                                      <p:to>
                                        <p:strVal val="visible"/>
                                      </p:to>
                                    </p:set>
                                    <p:animEffect transition="in" filter="fade">
                                      <p:cBhvr>
                                        <p:cTn id="37" dur="1000"/>
                                        <p:tgtEl>
                                          <p:spTgt spid="31"/>
                                        </p:tgtEl>
                                      </p:cBhvr>
                                    </p:animEffect>
                                    <p:anim calcmode="lin" valueType="num">
                                      <p:cBhvr>
                                        <p:cTn id="38" dur="1000" fill="hold"/>
                                        <p:tgtEl>
                                          <p:spTgt spid="31"/>
                                        </p:tgtEl>
                                        <p:attrNameLst>
                                          <p:attrName>ppt_x</p:attrName>
                                        </p:attrNameLst>
                                      </p:cBhvr>
                                      <p:tavLst>
                                        <p:tav tm="0">
                                          <p:val>
                                            <p:strVal val="#ppt_x"/>
                                          </p:val>
                                        </p:tav>
                                        <p:tav tm="100000">
                                          <p:val>
                                            <p:strVal val="#ppt_x"/>
                                          </p:val>
                                        </p:tav>
                                      </p:tavLst>
                                    </p:anim>
                                    <p:anim calcmode="lin" valueType="num">
                                      <p:cBhvr>
                                        <p:cTn id="39" dur="1000" fill="hold"/>
                                        <p:tgtEl>
                                          <p:spTgt spid="31"/>
                                        </p:tgtEl>
                                        <p:attrNameLst>
                                          <p:attrName>ppt_y</p:attrName>
                                        </p:attrNameLst>
                                      </p:cBhvr>
                                      <p:tavLst>
                                        <p:tav tm="0">
                                          <p:val>
                                            <p:strVal val="#ppt_y+.1"/>
                                          </p:val>
                                        </p:tav>
                                        <p:tav tm="100000">
                                          <p:val>
                                            <p:strVal val="#ppt_y"/>
                                          </p:val>
                                        </p:tav>
                                      </p:tavLst>
                                    </p:anim>
                                  </p:childTnLst>
                                </p:cTn>
                              </p:par>
                            </p:childTnLst>
                          </p:cTn>
                        </p:par>
                        <p:par>
                          <p:cTn id="40" fill="hold">
                            <p:stCondLst>
                              <p:cond delay="6000"/>
                            </p:stCondLst>
                            <p:childTnLst>
                              <p:par>
                                <p:cTn id="41" presetID="42" presetClass="entr" presetSubtype="0" fill="hold" grpId="0" nodeType="afterEffect">
                                  <p:stCondLst>
                                    <p:cond delay="0"/>
                                  </p:stCondLst>
                                  <p:childTnLst>
                                    <p:set>
                                      <p:cBhvr>
                                        <p:cTn id="42" dur="1" fill="hold">
                                          <p:stCondLst>
                                            <p:cond delay="0"/>
                                          </p:stCondLst>
                                        </p:cTn>
                                        <p:tgtEl>
                                          <p:spTgt spid="32"/>
                                        </p:tgtEl>
                                        <p:attrNameLst>
                                          <p:attrName>style.visibility</p:attrName>
                                        </p:attrNameLst>
                                      </p:cBhvr>
                                      <p:to>
                                        <p:strVal val="visible"/>
                                      </p:to>
                                    </p:set>
                                    <p:animEffect transition="in" filter="fade">
                                      <p:cBhvr>
                                        <p:cTn id="43" dur="1000"/>
                                        <p:tgtEl>
                                          <p:spTgt spid="32"/>
                                        </p:tgtEl>
                                      </p:cBhvr>
                                    </p:animEffect>
                                    <p:anim calcmode="lin" valueType="num">
                                      <p:cBhvr>
                                        <p:cTn id="44" dur="1000" fill="hold"/>
                                        <p:tgtEl>
                                          <p:spTgt spid="32"/>
                                        </p:tgtEl>
                                        <p:attrNameLst>
                                          <p:attrName>ppt_x</p:attrName>
                                        </p:attrNameLst>
                                      </p:cBhvr>
                                      <p:tavLst>
                                        <p:tav tm="0">
                                          <p:val>
                                            <p:strVal val="#ppt_x"/>
                                          </p:val>
                                        </p:tav>
                                        <p:tav tm="100000">
                                          <p:val>
                                            <p:strVal val="#ppt_x"/>
                                          </p:val>
                                        </p:tav>
                                      </p:tavLst>
                                    </p:anim>
                                    <p:anim calcmode="lin" valueType="num">
                                      <p:cBhvr>
                                        <p:cTn id="45" dur="1000" fill="hold"/>
                                        <p:tgtEl>
                                          <p:spTgt spid="32"/>
                                        </p:tgtEl>
                                        <p:attrNameLst>
                                          <p:attrName>ppt_y</p:attrName>
                                        </p:attrNameLst>
                                      </p:cBhvr>
                                      <p:tavLst>
                                        <p:tav tm="0">
                                          <p:val>
                                            <p:strVal val="#ppt_y+.1"/>
                                          </p:val>
                                        </p:tav>
                                        <p:tav tm="100000">
                                          <p:val>
                                            <p:strVal val="#ppt_y"/>
                                          </p:val>
                                        </p:tav>
                                      </p:tavLst>
                                    </p:anim>
                                  </p:childTnLst>
                                </p:cTn>
                              </p:par>
                            </p:childTnLst>
                          </p:cTn>
                        </p:par>
                        <p:par>
                          <p:cTn id="46" fill="hold">
                            <p:stCondLst>
                              <p:cond delay="7000"/>
                            </p:stCondLst>
                            <p:childTnLst>
                              <p:par>
                                <p:cTn id="47" presetID="42" presetClass="entr" presetSubtype="0" fill="hold" grpId="0" nodeType="afterEffect">
                                  <p:stCondLst>
                                    <p:cond delay="0"/>
                                  </p:stCondLst>
                                  <p:childTnLst>
                                    <p:set>
                                      <p:cBhvr>
                                        <p:cTn id="48" dur="1" fill="hold">
                                          <p:stCondLst>
                                            <p:cond delay="0"/>
                                          </p:stCondLst>
                                        </p:cTn>
                                        <p:tgtEl>
                                          <p:spTgt spid="33"/>
                                        </p:tgtEl>
                                        <p:attrNameLst>
                                          <p:attrName>style.visibility</p:attrName>
                                        </p:attrNameLst>
                                      </p:cBhvr>
                                      <p:to>
                                        <p:strVal val="visible"/>
                                      </p:to>
                                    </p:set>
                                    <p:animEffect transition="in" filter="fade">
                                      <p:cBhvr>
                                        <p:cTn id="49" dur="1000"/>
                                        <p:tgtEl>
                                          <p:spTgt spid="33"/>
                                        </p:tgtEl>
                                      </p:cBhvr>
                                    </p:animEffect>
                                    <p:anim calcmode="lin" valueType="num">
                                      <p:cBhvr>
                                        <p:cTn id="50" dur="1000" fill="hold"/>
                                        <p:tgtEl>
                                          <p:spTgt spid="33"/>
                                        </p:tgtEl>
                                        <p:attrNameLst>
                                          <p:attrName>ppt_x</p:attrName>
                                        </p:attrNameLst>
                                      </p:cBhvr>
                                      <p:tavLst>
                                        <p:tav tm="0">
                                          <p:val>
                                            <p:strVal val="#ppt_x"/>
                                          </p:val>
                                        </p:tav>
                                        <p:tav tm="100000">
                                          <p:val>
                                            <p:strVal val="#ppt_x"/>
                                          </p:val>
                                        </p:tav>
                                      </p:tavLst>
                                    </p:anim>
                                    <p:anim calcmode="lin" valueType="num">
                                      <p:cBhvr>
                                        <p:cTn id="51"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P spid="18" grpId="0" animBg="1"/>
      <p:bldP spid="24" grpId="0" animBg="1"/>
      <p:bldP spid="25" grpId="0" animBg="1"/>
      <p:bldP spid="31" grpId="0" animBg="1"/>
      <p:bldP spid="32" grpId="0" animBg="1"/>
      <p:bldP spid="33"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0"/>
            <a:ext cx="7620000" cy="1143000"/>
          </a:xfrm>
        </p:spPr>
        <p:txBody>
          <a:bodyPr/>
          <a:lstStyle/>
          <a:p>
            <a:r>
              <a:rPr lang="en-US" sz="4800" dirty="0"/>
              <a:t>Collaboration</a:t>
            </a:r>
            <a:endParaRPr lang="en-US" dirty="0"/>
          </a:p>
        </p:txBody>
      </p:sp>
      <p:sp>
        <p:nvSpPr>
          <p:cNvPr id="3" name="Content Placeholder 2"/>
          <p:cNvSpPr>
            <a:spLocks noGrp="1"/>
          </p:cNvSpPr>
          <p:nvPr>
            <p:ph idx="1"/>
          </p:nvPr>
        </p:nvSpPr>
        <p:spPr>
          <a:xfrm>
            <a:off x="1981200" y="990600"/>
            <a:ext cx="7620000" cy="1676400"/>
          </a:xfrm>
        </p:spPr>
        <p:txBody>
          <a:bodyPr/>
          <a:lstStyle/>
          <a:p>
            <a:r>
              <a:rPr lang="en-US" dirty="0"/>
              <a:t>Forces Developers to Talk to Other Developers</a:t>
            </a:r>
          </a:p>
          <a:p>
            <a:r>
              <a:rPr lang="en-US" dirty="0"/>
              <a:t>Forces Developers to Talk to DBA’s</a:t>
            </a:r>
          </a:p>
          <a:p>
            <a:r>
              <a:rPr lang="en-US" dirty="0"/>
              <a:t>Forces DBA’s to Talk to Developers </a:t>
            </a:r>
          </a:p>
          <a:p>
            <a:endParaRPr lang="en-US" dirty="0"/>
          </a:p>
        </p:txBody>
      </p:sp>
      <p:sp>
        <p:nvSpPr>
          <p:cNvPr id="7" name="Can 6"/>
          <p:cNvSpPr/>
          <p:nvPr/>
        </p:nvSpPr>
        <p:spPr>
          <a:xfrm>
            <a:off x="6248400" y="3883542"/>
            <a:ext cx="1371600" cy="1295400"/>
          </a:xfrm>
          <a:prstGeom prst="can">
            <a:avLst/>
          </a:prstGeom>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8" name="Right Arrow 7"/>
          <p:cNvSpPr/>
          <p:nvPr/>
        </p:nvSpPr>
        <p:spPr>
          <a:xfrm rot="1393650">
            <a:off x="4582694" y="3502005"/>
            <a:ext cx="1219200" cy="30480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ight Arrow 10"/>
          <p:cNvSpPr/>
          <p:nvPr/>
        </p:nvSpPr>
        <p:spPr>
          <a:xfrm rot="20162780">
            <a:off x="4581372" y="5337113"/>
            <a:ext cx="1219200" cy="30480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ight Arrow 11"/>
          <p:cNvSpPr/>
          <p:nvPr/>
        </p:nvSpPr>
        <p:spPr>
          <a:xfrm>
            <a:off x="4572000" y="4416943"/>
            <a:ext cx="1219200" cy="29887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2"/>
          <p:cNvSpPr txBox="1"/>
          <p:nvPr/>
        </p:nvSpPr>
        <p:spPr>
          <a:xfrm>
            <a:off x="6324600" y="4416942"/>
            <a:ext cx="1327608" cy="369332"/>
          </a:xfrm>
          <a:prstGeom prst="rect">
            <a:avLst/>
          </a:prstGeom>
          <a:noFill/>
        </p:spPr>
        <p:txBody>
          <a:bodyPr wrap="none" rtlCol="0">
            <a:spAutoFit/>
          </a:bodyPr>
          <a:lstStyle/>
          <a:p>
            <a:r>
              <a:rPr lang="en-US" dirty="0"/>
              <a:t>Integration</a:t>
            </a:r>
          </a:p>
        </p:txBody>
      </p:sp>
      <p:pic>
        <p:nvPicPr>
          <p:cNvPr id="9" name="Picture 8"/>
          <p:cNvPicPr>
            <a:picLocks noChangeAspect="1"/>
          </p:cNvPicPr>
          <p:nvPr/>
        </p:nvPicPr>
        <p:blipFill>
          <a:blip r:embed="rId3"/>
          <a:stretch>
            <a:fillRect/>
          </a:stretch>
        </p:blipFill>
        <p:spPr>
          <a:xfrm>
            <a:off x="2911112" y="2803630"/>
            <a:ext cx="1245755" cy="1054100"/>
          </a:xfrm>
          <a:prstGeom prst="rect">
            <a:avLst/>
          </a:prstGeom>
        </p:spPr>
      </p:pic>
      <p:pic>
        <p:nvPicPr>
          <p:cNvPr id="14" name="Picture 13"/>
          <p:cNvPicPr>
            <a:picLocks noChangeAspect="1"/>
          </p:cNvPicPr>
          <p:nvPr/>
        </p:nvPicPr>
        <p:blipFill>
          <a:blip r:embed="rId3"/>
          <a:stretch>
            <a:fillRect/>
          </a:stretch>
        </p:blipFill>
        <p:spPr>
          <a:xfrm>
            <a:off x="2911112" y="4022830"/>
            <a:ext cx="1245755" cy="1054100"/>
          </a:xfrm>
          <a:prstGeom prst="rect">
            <a:avLst/>
          </a:prstGeom>
        </p:spPr>
      </p:pic>
      <p:pic>
        <p:nvPicPr>
          <p:cNvPr id="15" name="Picture 14"/>
          <p:cNvPicPr>
            <a:picLocks noChangeAspect="1"/>
          </p:cNvPicPr>
          <p:nvPr/>
        </p:nvPicPr>
        <p:blipFill>
          <a:blip r:embed="rId3"/>
          <a:stretch>
            <a:fillRect/>
          </a:stretch>
        </p:blipFill>
        <p:spPr>
          <a:xfrm>
            <a:off x="2911112" y="5394430"/>
            <a:ext cx="1245755" cy="1054100"/>
          </a:xfrm>
          <a:prstGeom prst="rect">
            <a:avLst/>
          </a:prstGeom>
        </p:spPr>
      </p:pic>
      <p:pic>
        <p:nvPicPr>
          <p:cNvPr id="4" name="Picture 3"/>
          <p:cNvPicPr>
            <a:picLocks noChangeAspect="1"/>
          </p:cNvPicPr>
          <p:nvPr/>
        </p:nvPicPr>
        <p:blipFill>
          <a:blip r:embed="rId4"/>
          <a:stretch>
            <a:fillRect/>
          </a:stretch>
        </p:blipFill>
        <p:spPr>
          <a:xfrm>
            <a:off x="7162800" y="5178943"/>
            <a:ext cx="2819400" cy="1692913"/>
          </a:xfrm>
          <a:prstGeom prst="rect">
            <a:avLst/>
          </a:prstGeom>
        </p:spPr>
      </p:pic>
    </p:spTree>
    <p:extLst>
      <p:ext uri="{BB962C8B-B14F-4D97-AF65-F5344CB8AC3E}">
        <p14:creationId xmlns:p14="http://schemas.microsoft.com/office/powerpoint/2010/main" val="33492824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0"/>
            <a:ext cx="7620000" cy="1143000"/>
          </a:xfrm>
        </p:spPr>
        <p:txBody>
          <a:bodyPr/>
          <a:lstStyle/>
          <a:p>
            <a:r>
              <a:rPr lang="en-US" sz="4800" dirty="0"/>
              <a:t>Deployments</a:t>
            </a:r>
            <a:endParaRPr lang="en-US" dirty="0"/>
          </a:p>
        </p:txBody>
      </p:sp>
      <p:sp>
        <p:nvSpPr>
          <p:cNvPr id="3" name="Content Placeholder 2"/>
          <p:cNvSpPr>
            <a:spLocks noGrp="1"/>
          </p:cNvSpPr>
          <p:nvPr>
            <p:ph idx="1"/>
          </p:nvPr>
        </p:nvSpPr>
        <p:spPr>
          <a:xfrm>
            <a:off x="1905000" y="1409699"/>
            <a:ext cx="7620000" cy="4800600"/>
          </a:xfrm>
        </p:spPr>
        <p:txBody>
          <a:bodyPr/>
          <a:lstStyle/>
          <a:p>
            <a:r>
              <a:rPr lang="en-US" dirty="0"/>
              <a:t>Using a Release Manager</a:t>
            </a:r>
          </a:p>
          <a:p>
            <a:pPr lvl="1"/>
            <a:r>
              <a:rPr lang="en-US" dirty="0"/>
              <a:t>Probably Not Your Normal Routine</a:t>
            </a:r>
          </a:p>
          <a:p>
            <a:pPr marL="411480" lvl="1" indent="0">
              <a:buNone/>
            </a:pPr>
            <a:endParaRPr lang="en-US" dirty="0"/>
          </a:p>
          <a:p>
            <a:r>
              <a:rPr lang="en-US" dirty="0"/>
              <a:t>Possible One Click Deployments</a:t>
            </a:r>
          </a:p>
          <a:p>
            <a:pPr lvl="1"/>
            <a:r>
              <a:rPr lang="en-US" dirty="0"/>
              <a:t>Code</a:t>
            </a:r>
          </a:p>
          <a:p>
            <a:pPr lvl="1"/>
            <a:r>
              <a:rPr lang="en-US" dirty="0"/>
              <a:t>Database</a:t>
            </a:r>
          </a:p>
          <a:p>
            <a:pPr marL="411480" lvl="1" indent="0">
              <a:buNone/>
            </a:pPr>
            <a:endParaRPr lang="en-US" dirty="0"/>
          </a:p>
          <a:p>
            <a:r>
              <a:rPr lang="en-US" dirty="0"/>
              <a:t>Deploy on a Schedule</a:t>
            </a:r>
          </a:p>
          <a:p>
            <a:pPr lvl="1"/>
            <a:r>
              <a:rPr lang="en-US" dirty="0"/>
              <a:t>Set it &amp; Forget it</a:t>
            </a:r>
          </a:p>
        </p:txBody>
      </p:sp>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0400" y="406689"/>
            <a:ext cx="2838450" cy="2847975"/>
          </a:xfrm>
          <a:prstGeom prst="rect">
            <a:avLst/>
          </a:prstGeom>
          <a:noFill/>
          <a:ln>
            <a:noFill/>
          </a:ln>
          <a:effectLst>
            <a:softEdge rad="127000"/>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4" name="Picture 3"/>
          <p:cNvPicPr>
            <a:picLocks noChangeAspect="1"/>
          </p:cNvPicPr>
          <p:nvPr/>
        </p:nvPicPr>
        <p:blipFill>
          <a:blip r:embed="rId4"/>
          <a:stretch>
            <a:fillRect/>
          </a:stretch>
        </p:blipFill>
        <p:spPr>
          <a:xfrm>
            <a:off x="7010400" y="3909291"/>
            <a:ext cx="2781300" cy="2921000"/>
          </a:xfrm>
          <a:prstGeom prst="rect">
            <a:avLst/>
          </a:prstGeom>
        </p:spPr>
      </p:pic>
    </p:spTree>
    <p:extLst>
      <p:ext uri="{BB962C8B-B14F-4D97-AF65-F5344CB8AC3E}">
        <p14:creationId xmlns:p14="http://schemas.microsoft.com/office/powerpoint/2010/main" val="6932669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0"/>
            <a:ext cx="8458200" cy="1143000"/>
          </a:xfrm>
        </p:spPr>
        <p:txBody>
          <a:bodyPr>
            <a:normAutofit fontScale="90000"/>
          </a:bodyPr>
          <a:lstStyle/>
          <a:p>
            <a:pPr algn="ctr"/>
            <a:r>
              <a:rPr lang="en-US" sz="11500" dirty="0"/>
              <a:t>DEMO</a:t>
            </a:r>
          </a:p>
        </p:txBody>
      </p:sp>
    </p:spTree>
    <p:extLst>
      <p:ext uri="{BB962C8B-B14F-4D97-AF65-F5344CB8AC3E}">
        <p14:creationId xmlns:p14="http://schemas.microsoft.com/office/powerpoint/2010/main" val="10759900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0"/>
            <a:ext cx="7620000" cy="1143000"/>
          </a:xfrm>
        </p:spPr>
        <p:txBody>
          <a:bodyPr/>
          <a:lstStyle/>
          <a:p>
            <a:r>
              <a:rPr lang="en-US" dirty="0"/>
              <a:t>The Salvation..</a:t>
            </a:r>
          </a:p>
        </p:txBody>
      </p:sp>
      <p:sp>
        <p:nvSpPr>
          <p:cNvPr id="3" name="Content Placeholder 2"/>
          <p:cNvSpPr>
            <a:spLocks noGrp="1"/>
          </p:cNvSpPr>
          <p:nvPr>
            <p:ph idx="1"/>
          </p:nvPr>
        </p:nvSpPr>
        <p:spPr>
          <a:xfrm>
            <a:off x="1981200" y="1143000"/>
            <a:ext cx="7620000" cy="4800600"/>
          </a:xfrm>
        </p:spPr>
        <p:txBody>
          <a:bodyPr/>
          <a:lstStyle/>
          <a:p>
            <a:r>
              <a:rPr lang="en-US" dirty="0"/>
              <a:t>Continuous Delivery Will….</a:t>
            </a:r>
          </a:p>
          <a:p>
            <a:pPr marL="114300" indent="0">
              <a:buNone/>
            </a:pPr>
            <a:endParaRPr lang="en-US" dirty="0"/>
          </a:p>
          <a:p>
            <a:pPr lvl="1"/>
            <a:r>
              <a:rPr lang="en-US" dirty="0"/>
              <a:t>Help Reduce Your Security Foot Print</a:t>
            </a:r>
          </a:p>
          <a:p>
            <a:pPr lvl="1"/>
            <a:r>
              <a:rPr lang="en-US" dirty="0"/>
              <a:t>Enforce Consistent Methods</a:t>
            </a:r>
          </a:p>
          <a:p>
            <a:pPr lvl="1"/>
            <a:r>
              <a:rPr lang="en-US" dirty="0"/>
              <a:t>Enforce Consistent Testing</a:t>
            </a:r>
          </a:p>
          <a:p>
            <a:pPr lvl="1"/>
            <a:r>
              <a:rPr lang="en-US" dirty="0"/>
              <a:t>Speed up Delivery to All Environments</a:t>
            </a:r>
          </a:p>
          <a:p>
            <a:pPr lvl="1"/>
            <a:r>
              <a:rPr lang="en-US" dirty="0"/>
              <a:t>Faster Feedback to Develop Teams</a:t>
            </a:r>
          </a:p>
          <a:p>
            <a:pPr lvl="1"/>
            <a:r>
              <a:rPr lang="en-US" dirty="0"/>
              <a:t>Reduce the DBA Bottleneck</a:t>
            </a:r>
          </a:p>
          <a:p>
            <a:pPr marL="411480" lvl="1" indent="0">
              <a:buNone/>
            </a:pPr>
            <a:endParaRPr lang="en-US" dirty="0"/>
          </a:p>
          <a:p>
            <a:pPr marL="411480" lvl="1" indent="0">
              <a:buNone/>
            </a:pPr>
            <a:r>
              <a:rPr lang="en-US" dirty="0"/>
              <a:t>All of the Above Will…..</a:t>
            </a:r>
          </a:p>
        </p:txBody>
      </p:sp>
      <p:pic>
        <p:nvPicPr>
          <p:cNvPr id="717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29400" y="4191001"/>
            <a:ext cx="2895600" cy="2344449"/>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417848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31709"/>
            <a:ext cx="7620000" cy="1143000"/>
          </a:xfrm>
        </p:spPr>
        <p:txBody>
          <a:bodyPr/>
          <a:lstStyle/>
          <a:p>
            <a:r>
              <a:rPr lang="en-US" dirty="0"/>
              <a:t>The Salvation..</a:t>
            </a:r>
          </a:p>
        </p:txBody>
      </p:sp>
      <p:sp>
        <p:nvSpPr>
          <p:cNvPr id="5" name="Content Placeholder 2"/>
          <p:cNvSpPr>
            <a:spLocks noGrp="1"/>
          </p:cNvSpPr>
          <p:nvPr>
            <p:ph idx="1"/>
          </p:nvPr>
        </p:nvSpPr>
        <p:spPr>
          <a:xfrm>
            <a:off x="1981200" y="1143000"/>
            <a:ext cx="7620000" cy="4800600"/>
          </a:xfrm>
        </p:spPr>
        <p:txBody>
          <a:bodyPr>
            <a:normAutofit/>
          </a:bodyPr>
          <a:lstStyle/>
          <a:p>
            <a:r>
              <a:rPr lang="en-US" dirty="0"/>
              <a:t>Continuous Delivery Will….</a:t>
            </a:r>
          </a:p>
          <a:p>
            <a:pPr marL="114300" indent="0">
              <a:buNone/>
            </a:pPr>
            <a:endParaRPr lang="en-US" dirty="0"/>
          </a:p>
          <a:p>
            <a:pPr lvl="1"/>
            <a:r>
              <a:rPr lang="en-US" dirty="0"/>
              <a:t>Help Reduce Your Security Foot Print</a:t>
            </a:r>
          </a:p>
          <a:p>
            <a:pPr lvl="1"/>
            <a:r>
              <a:rPr lang="en-US" dirty="0"/>
              <a:t>Enforce Consistent Methods</a:t>
            </a:r>
          </a:p>
          <a:p>
            <a:pPr lvl="1"/>
            <a:r>
              <a:rPr lang="en-US" dirty="0"/>
              <a:t>Enforce Consistent Testing</a:t>
            </a:r>
          </a:p>
          <a:p>
            <a:pPr lvl="1"/>
            <a:r>
              <a:rPr lang="en-US" dirty="0"/>
              <a:t>Speed up Delivery to All Environments</a:t>
            </a:r>
          </a:p>
          <a:p>
            <a:pPr lvl="1"/>
            <a:r>
              <a:rPr lang="en-US" dirty="0"/>
              <a:t>Faster Feedback to Develop Teams</a:t>
            </a:r>
          </a:p>
          <a:p>
            <a:pPr lvl="1"/>
            <a:r>
              <a:rPr lang="en-US" dirty="0"/>
              <a:t>Reduce the DBA Bottleneck</a:t>
            </a:r>
          </a:p>
          <a:p>
            <a:pPr marL="411480" lvl="1" indent="0">
              <a:buNone/>
            </a:pPr>
            <a:endParaRPr lang="en-US" dirty="0"/>
          </a:p>
          <a:p>
            <a:pPr marL="411480" lvl="1" indent="0">
              <a:buNone/>
            </a:pPr>
            <a:r>
              <a:rPr lang="en-US" dirty="0"/>
              <a:t>All of the Above Will…..</a:t>
            </a:r>
          </a:p>
          <a:p>
            <a:pPr marL="411480" lvl="1" indent="0">
              <a:buNone/>
            </a:pPr>
            <a:endParaRPr lang="en-US" dirty="0"/>
          </a:p>
        </p:txBody>
      </p:sp>
      <p:pic>
        <p:nvPicPr>
          <p:cNvPr id="3" name="Picture 2"/>
          <p:cNvPicPr>
            <a:picLocks noChangeAspect="1"/>
          </p:cNvPicPr>
          <p:nvPr/>
        </p:nvPicPr>
        <p:blipFill>
          <a:blip r:embed="rId2"/>
          <a:stretch>
            <a:fillRect/>
          </a:stretch>
        </p:blipFill>
        <p:spPr>
          <a:xfrm>
            <a:off x="6781800" y="4642997"/>
            <a:ext cx="2819400" cy="1893320"/>
          </a:xfrm>
          <a:prstGeom prst="rect">
            <a:avLst/>
          </a:prstGeom>
        </p:spPr>
      </p:pic>
      <p:sp>
        <p:nvSpPr>
          <p:cNvPr id="4" name="TextBox 3"/>
          <p:cNvSpPr txBox="1"/>
          <p:nvPr/>
        </p:nvSpPr>
        <p:spPr>
          <a:xfrm>
            <a:off x="3048000" y="5235714"/>
            <a:ext cx="3760004" cy="707886"/>
          </a:xfrm>
          <a:prstGeom prst="rect">
            <a:avLst/>
          </a:prstGeom>
          <a:noFill/>
        </p:spPr>
        <p:txBody>
          <a:bodyPr wrap="none" rtlCol="0">
            <a:spAutoFit/>
          </a:bodyPr>
          <a:lstStyle/>
          <a:p>
            <a:r>
              <a:rPr lang="en-US" sz="4000" dirty="0">
                <a:solidFill>
                  <a:srgbClr val="FF0000"/>
                </a:solidFill>
              </a:rPr>
              <a:t>SET YOU FREE!!</a:t>
            </a:r>
          </a:p>
        </p:txBody>
      </p:sp>
    </p:spTree>
    <p:extLst>
      <p:ext uri="{BB962C8B-B14F-4D97-AF65-F5344CB8AC3E}">
        <p14:creationId xmlns:p14="http://schemas.microsoft.com/office/powerpoint/2010/main" val="25833342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0"/>
            <a:ext cx="7620000" cy="1143000"/>
          </a:xfrm>
        </p:spPr>
        <p:txBody>
          <a:bodyPr/>
          <a:lstStyle/>
          <a:p>
            <a:r>
              <a:rPr lang="en-US" dirty="0"/>
              <a:t>Resources</a:t>
            </a:r>
          </a:p>
        </p:txBody>
      </p:sp>
      <p:sp>
        <p:nvSpPr>
          <p:cNvPr id="3" name="Content Placeholder 2"/>
          <p:cNvSpPr>
            <a:spLocks noGrp="1"/>
          </p:cNvSpPr>
          <p:nvPr>
            <p:ph idx="1"/>
          </p:nvPr>
        </p:nvSpPr>
        <p:spPr>
          <a:xfrm>
            <a:off x="1905000" y="1143000"/>
            <a:ext cx="8001000" cy="5257800"/>
          </a:xfrm>
        </p:spPr>
        <p:txBody>
          <a:bodyPr>
            <a:normAutofit fontScale="92500" lnSpcReduction="10000"/>
          </a:bodyPr>
          <a:lstStyle/>
          <a:p>
            <a:r>
              <a:rPr lang="en-US" sz="2000" dirty="0"/>
              <a:t>Octopus Deploy - </a:t>
            </a:r>
            <a:r>
              <a:rPr lang="en-US" sz="2000" dirty="0">
                <a:hlinkClick r:id="rId2"/>
              </a:rPr>
              <a:t>https://octopusdeploy.com/</a:t>
            </a:r>
            <a:endParaRPr lang="en-US" sz="2000" dirty="0"/>
          </a:p>
          <a:p>
            <a:r>
              <a:rPr lang="en-US" sz="2000" dirty="0"/>
              <a:t>Team City - </a:t>
            </a:r>
            <a:r>
              <a:rPr lang="en-US" sz="2000" dirty="0">
                <a:hlinkClick r:id="rId3"/>
              </a:rPr>
              <a:t>https://www.jetbrains.com/teamcity/</a:t>
            </a:r>
            <a:endParaRPr lang="en-US" sz="2000" dirty="0"/>
          </a:p>
          <a:p>
            <a:r>
              <a:rPr lang="en-US" sz="2000" dirty="0"/>
              <a:t>Jenkins - </a:t>
            </a:r>
            <a:r>
              <a:rPr lang="en-US" sz="2000" dirty="0">
                <a:hlinkClick r:id="rId4"/>
              </a:rPr>
              <a:t>https://jenkins-ci.org/</a:t>
            </a:r>
            <a:endParaRPr lang="en-US" sz="2000" dirty="0"/>
          </a:p>
          <a:p>
            <a:r>
              <a:rPr lang="en-US" sz="2000" dirty="0"/>
              <a:t>SQL </a:t>
            </a:r>
            <a:r>
              <a:rPr lang="en-US" sz="2000" dirty="0" err="1"/>
              <a:t>Enlight</a:t>
            </a:r>
            <a:r>
              <a:rPr lang="en-US" sz="2000" dirty="0"/>
              <a:t> - </a:t>
            </a:r>
            <a:r>
              <a:rPr lang="en-US" sz="2000" dirty="0">
                <a:hlinkClick r:id="rId5"/>
              </a:rPr>
              <a:t>http://www.ubitsoft.com/products/sqlenlight/</a:t>
            </a:r>
            <a:endParaRPr lang="en-US" sz="2000" dirty="0"/>
          </a:p>
          <a:p>
            <a:r>
              <a:rPr lang="en-US" sz="2000" dirty="0" err="1"/>
              <a:t>TsqlT</a:t>
            </a:r>
            <a:r>
              <a:rPr lang="en-US" sz="2000" dirty="0"/>
              <a:t> - </a:t>
            </a:r>
            <a:r>
              <a:rPr lang="en-US" sz="2000" dirty="0">
                <a:hlinkClick r:id="rId6"/>
              </a:rPr>
              <a:t>http://tsqlt.org/</a:t>
            </a:r>
            <a:endParaRPr lang="en-US" sz="2000" dirty="0"/>
          </a:p>
          <a:p>
            <a:r>
              <a:rPr lang="en-US" sz="2000" dirty="0"/>
              <a:t>SQL Test - </a:t>
            </a:r>
            <a:r>
              <a:rPr lang="en-US" sz="1800" dirty="0">
                <a:hlinkClick r:id="rId7"/>
              </a:rPr>
              <a:t>http://www.red-gate.com/products/sql-development/sql-test/</a:t>
            </a:r>
            <a:endParaRPr lang="en-US" sz="1800" dirty="0"/>
          </a:p>
          <a:p>
            <a:r>
              <a:rPr lang="en-US" sz="2000" dirty="0" err="1"/>
              <a:t>Redgate</a:t>
            </a:r>
            <a:r>
              <a:rPr lang="en-US" sz="2000" dirty="0"/>
              <a:t> DLM - </a:t>
            </a:r>
            <a:r>
              <a:rPr lang="en-US" sz="2000" u="sng" dirty="0">
                <a:hlinkClick r:id="rId8"/>
              </a:rPr>
              <a:t>http://www.red-gate.com/solutions/database-devops/</a:t>
            </a:r>
            <a:endParaRPr lang="en-US" sz="2000" u="sng" dirty="0"/>
          </a:p>
          <a:p>
            <a:r>
              <a:rPr lang="en-US" sz="2000" dirty="0" err="1"/>
              <a:t>Redgate</a:t>
            </a:r>
            <a:r>
              <a:rPr lang="en-US" sz="2000" dirty="0"/>
              <a:t> DLM Dashboard -</a:t>
            </a:r>
            <a:r>
              <a:rPr lang="en-US" sz="2000" dirty="0">
                <a:hlinkClick r:id="rId9"/>
              </a:rPr>
              <a:t>http://www.red-gate.com/products/dlm/dlm-dashboard/</a:t>
            </a:r>
            <a:endParaRPr lang="en-US" sz="2000" dirty="0"/>
          </a:p>
          <a:p>
            <a:r>
              <a:rPr lang="en-US" sz="2000" dirty="0" err="1"/>
              <a:t>Redgate</a:t>
            </a:r>
            <a:r>
              <a:rPr lang="en-US" sz="2000" dirty="0"/>
              <a:t> State of DevOps - </a:t>
            </a:r>
            <a:r>
              <a:rPr lang="en-US" sz="2000" dirty="0">
                <a:hlinkClick r:id="rId10"/>
              </a:rPr>
              <a:t>https://www.red-gate.com/solutions/database-devops/report</a:t>
            </a:r>
            <a:endParaRPr lang="en-US" sz="2000" dirty="0"/>
          </a:p>
          <a:p>
            <a:r>
              <a:rPr lang="en-US" sz="2000" dirty="0"/>
              <a:t>eBook - </a:t>
            </a:r>
            <a:r>
              <a:rPr lang="en-US" sz="2000" dirty="0">
                <a:hlinkClick r:id="rId11"/>
              </a:rPr>
              <a:t>https://leanpub.com/database-lifecycle-management/</a:t>
            </a:r>
            <a:endParaRPr lang="en-US" sz="2000" dirty="0"/>
          </a:p>
          <a:p>
            <a:r>
              <a:rPr lang="en-US" sz="2000" dirty="0"/>
              <a:t>eBook Contributions - </a:t>
            </a:r>
            <a:r>
              <a:rPr lang="en-US" sz="2000" u="sng" dirty="0">
                <a:hlinkClick r:id="rId12"/>
              </a:rPr>
              <a:t>https://www.simple-talk.com/collections/database-lifecycle-management-patterns-practices-library/</a:t>
            </a:r>
            <a:endParaRPr lang="en-US" sz="2000" dirty="0"/>
          </a:p>
          <a:p>
            <a:endParaRPr lang="en-US" sz="2000" dirty="0"/>
          </a:p>
          <a:p>
            <a:endParaRPr lang="en-US" sz="2000" dirty="0"/>
          </a:p>
          <a:p>
            <a:endParaRPr lang="en-US" sz="1800" dirty="0"/>
          </a:p>
          <a:p>
            <a:endParaRPr lang="en-US" sz="1800" dirty="0"/>
          </a:p>
        </p:txBody>
      </p:sp>
    </p:spTree>
    <p:extLst>
      <p:ext uri="{BB962C8B-B14F-4D97-AF65-F5344CB8AC3E}">
        <p14:creationId xmlns:p14="http://schemas.microsoft.com/office/powerpoint/2010/main" val="31029889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457200" y="2819400"/>
            <a:ext cx="4293265" cy="1717306"/>
          </a:xfrm>
          <a:prstGeom prst="rect">
            <a:avLst/>
          </a:prstGeom>
          <a:ln>
            <a:noFill/>
          </a:ln>
          <a:effectLst/>
        </p:spPr>
      </p:pic>
      <p:sp>
        <p:nvSpPr>
          <p:cNvPr id="10" name="Content Placeholder 2">
            <a:extLst>
              <a:ext uri="{FF2B5EF4-FFF2-40B4-BE49-F238E27FC236}">
                <a16:creationId xmlns:a16="http://schemas.microsoft.com/office/drawing/2014/main" id="{D546F0B2-CB10-CB45-B459-B0FF964BCDA6}"/>
              </a:ext>
            </a:extLst>
          </p:cNvPr>
          <p:cNvSpPr txBox="1">
            <a:spLocks/>
          </p:cNvSpPr>
          <p:nvPr/>
        </p:nvSpPr>
        <p:spPr bwMode="auto">
          <a:xfrm>
            <a:off x="5867400" y="2286000"/>
            <a:ext cx="5562600" cy="3733800"/>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lIns="91440" tIns="45720" rIns="91440" bIns="45720" numCol="1" rtlCol="0" anchorCtr="0" compatLnSpc="1">
            <a:prstTxWarp prst="textNoShape">
              <a:avLst/>
            </a:prstTxWarp>
            <a:normAutofit fontScale="92500" lnSpcReduction="20000"/>
          </a:bodyPr>
          <a:lstStyle>
            <a:lvl1pPr marL="342900" indent="-342900" algn="l" defTabSz="457200" rtl="0" eaLnBrk="0" fontAlgn="base" hangingPunct="0">
              <a:spcBef>
                <a:spcPct val="20000"/>
              </a:spcBef>
              <a:spcAft>
                <a:spcPct val="0"/>
              </a:spcAft>
              <a:buFont typeface="Arial" charset="0"/>
              <a:buChar char="•"/>
              <a:defRPr sz="3200" kern="1200">
                <a:solidFill>
                  <a:schemeClr val="tx1"/>
                </a:solidFill>
                <a:latin typeface="+mn-lt"/>
                <a:ea typeface="ＭＳ Ｐゴシック" charset="0"/>
                <a:cs typeface="ＭＳ Ｐゴシック" charset="0"/>
              </a:defRPr>
            </a:lvl1pPr>
            <a:lvl2pPr marL="742950" indent="-285750" algn="l" defTabSz="457200" rtl="0" eaLnBrk="0" fontAlgn="base" hangingPunct="0">
              <a:spcBef>
                <a:spcPct val="20000"/>
              </a:spcBef>
              <a:spcAft>
                <a:spcPct val="0"/>
              </a:spcAft>
              <a:buFont typeface="Arial" charset="0"/>
              <a:buChar char="–"/>
              <a:defRPr sz="2800" kern="1200">
                <a:solidFill>
                  <a:schemeClr val="tx1"/>
                </a:solidFill>
                <a:latin typeface="+mn-lt"/>
                <a:ea typeface="ＭＳ Ｐゴシック" charset="0"/>
                <a:cs typeface="+mn-cs"/>
              </a:defRPr>
            </a:lvl2pPr>
            <a:lvl3pPr marL="1143000" indent="-228600" algn="l" defTabSz="457200" rtl="0" eaLnBrk="0" fontAlgn="base" hangingPunct="0">
              <a:spcBef>
                <a:spcPct val="20000"/>
              </a:spcBef>
              <a:spcAft>
                <a:spcPct val="0"/>
              </a:spcAft>
              <a:buFont typeface="Arial" charset="0"/>
              <a:buChar char="•"/>
              <a:defRPr sz="2400" kern="1200">
                <a:solidFill>
                  <a:schemeClr val="tx1"/>
                </a:solidFill>
                <a:latin typeface="+mn-lt"/>
                <a:ea typeface="ＭＳ Ｐゴシック" charset="0"/>
                <a:cs typeface="+mn-cs"/>
              </a:defRPr>
            </a:lvl3pPr>
            <a:lvl4pPr marL="16002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ＭＳ Ｐゴシック" charset="0"/>
                <a:cs typeface="+mn-cs"/>
              </a:defRPr>
            </a:lvl4pPr>
            <a:lvl5pPr marL="20574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defTabSz="914400" eaLnBrk="1" hangingPunct="1">
              <a:lnSpc>
                <a:spcPct val="90000"/>
              </a:lnSpc>
              <a:buNone/>
            </a:pPr>
            <a:r>
              <a:rPr lang="en-US" sz="2400" dirty="0">
                <a:ea typeface="+mn-ea"/>
                <a:cs typeface="+mn-cs"/>
              </a:rPr>
              <a:t>The vetted and certified experts at Denny Cherry and Associates Consulting assist companies with attaining IT goals such as HA, scalability, SQL Server virtualization, migration, and acceleration reliably while finding ways to save on costs. With clients ranging from Fortune 50 corporations to small businesses, their commitment to each is the same: to provide a deft, high-speed IT environment that leverages every aspect of their platform: from architecture, infrastructure, to network.</a:t>
            </a:r>
          </a:p>
          <a:p>
            <a:pPr marL="0" indent="-228600" algn="ctr" defTabSz="914400" eaLnBrk="1" hangingPunct="1">
              <a:lnSpc>
                <a:spcPct val="90000"/>
              </a:lnSpc>
              <a:buFont typeface="Arial" panose="020B0604020202020204" pitchFamily="34" charset="0"/>
              <a:buChar char="•"/>
            </a:pPr>
            <a:endParaRPr lang="en-US" sz="2400" i="1" dirty="0">
              <a:ea typeface="+mn-ea"/>
              <a:cs typeface="+mn-cs"/>
            </a:endParaRPr>
          </a:p>
          <a:p>
            <a:pPr marL="0" indent="0" algn="ctr" defTabSz="914400" eaLnBrk="1" hangingPunct="1">
              <a:lnSpc>
                <a:spcPct val="90000"/>
              </a:lnSpc>
              <a:buNone/>
            </a:pPr>
            <a:r>
              <a:rPr lang="en-US" sz="2400" b="1" dirty="0">
                <a:ea typeface="+mn-ea"/>
                <a:cs typeface="+mn-cs"/>
              </a:rPr>
              <a:t>Visit DCAC at </a:t>
            </a:r>
            <a:r>
              <a:rPr lang="en-US" sz="2400" b="1" dirty="0">
                <a:ea typeface="+mn-ea"/>
                <a:cs typeface="+mn-cs"/>
                <a:hlinkClick r:id="rId3"/>
              </a:rPr>
              <a:t>http://www.dcac.co</a:t>
            </a:r>
            <a:endParaRPr lang="en-US" sz="2400" b="1" dirty="0">
              <a:ea typeface="+mn-ea"/>
              <a:cs typeface="+mn-cs"/>
            </a:endParaRPr>
          </a:p>
          <a:p>
            <a:pPr marL="0" indent="-228600" defTabSz="914400" eaLnBrk="1" hangingPunct="1">
              <a:lnSpc>
                <a:spcPct val="90000"/>
              </a:lnSpc>
              <a:buFont typeface="Arial" panose="020B0604020202020204" pitchFamily="34" charset="0"/>
              <a:buChar char="•"/>
            </a:pPr>
            <a:endParaRPr lang="en-US" sz="1400" b="1" dirty="0">
              <a:ea typeface="+mn-ea"/>
              <a:cs typeface="+mn-cs"/>
            </a:endParaRPr>
          </a:p>
        </p:txBody>
      </p:sp>
      <p:sp>
        <p:nvSpPr>
          <p:cNvPr id="12" name="Title 1">
            <a:extLst>
              <a:ext uri="{FF2B5EF4-FFF2-40B4-BE49-F238E27FC236}">
                <a16:creationId xmlns:a16="http://schemas.microsoft.com/office/drawing/2014/main" id="{5BBD9CB1-FF70-4C14-8500-07A7E6282972}"/>
              </a:ext>
            </a:extLst>
          </p:cNvPr>
          <p:cNvSpPr>
            <a:spLocks noGrp="1"/>
          </p:cNvSpPr>
          <p:nvPr>
            <p:ph type="title"/>
          </p:nvPr>
        </p:nvSpPr>
        <p:spPr>
          <a:xfrm>
            <a:off x="680321" y="753228"/>
            <a:ext cx="9613861" cy="1080938"/>
          </a:xfrm>
        </p:spPr>
        <p:txBody>
          <a:bodyPr>
            <a:normAutofit/>
          </a:bodyPr>
          <a:lstStyle/>
          <a:p>
            <a:r>
              <a:rPr lang="en-US" dirty="0">
                <a:effectLst>
                  <a:outerShdw blurRad="38100" dist="38100" dir="2700000" algn="tl">
                    <a:srgbClr val="000000">
                      <a:alpha val="43137"/>
                    </a:srgbClr>
                  </a:outerShdw>
                </a:effectLst>
              </a:rPr>
              <a:t>Where Am I?</a:t>
            </a:r>
          </a:p>
        </p:txBody>
      </p:sp>
    </p:spTree>
    <p:extLst>
      <p:ext uri="{BB962C8B-B14F-4D97-AF65-F5344CB8AC3E}">
        <p14:creationId xmlns:p14="http://schemas.microsoft.com/office/powerpoint/2010/main" val="63870483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Thank A Sponsor</a:t>
            </a:r>
          </a:p>
        </p:txBody>
      </p:sp>
      <p:pic>
        <p:nvPicPr>
          <p:cNvPr id="3" name="Picture 2">
            <a:extLst>
              <a:ext uri="{FF2B5EF4-FFF2-40B4-BE49-F238E27FC236}">
                <a16:creationId xmlns:a16="http://schemas.microsoft.com/office/drawing/2014/main" id="{CB13745D-C8B7-4E25-9060-408256E7DCCC}"/>
              </a:ext>
            </a:extLst>
          </p:cNvPr>
          <p:cNvPicPr>
            <a:picLocks noChangeAspect="1"/>
          </p:cNvPicPr>
          <p:nvPr/>
        </p:nvPicPr>
        <p:blipFill>
          <a:blip r:embed="rId2"/>
          <a:stretch>
            <a:fillRect/>
          </a:stretch>
        </p:blipFill>
        <p:spPr>
          <a:xfrm>
            <a:off x="1981201" y="1295401"/>
            <a:ext cx="7879379" cy="4065651"/>
          </a:xfrm>
          <a:prstGeom prst="rect">
            <a:avLst/>
          </a:prstGeom>
        </p:spPr>
      </p:pic>
    </p:spTree>
    <p:extLst>
      <p:ext uri="{BB962C8B-B14F-4D97-AF65-F5344CB8AC3E}">
        <p14:creationId xmlns:p14="http://schemas.microsoft.com/office/powerpoint/2010/main" val="91586045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4"/>
          <p:cNvSpPr txBox="1">
            <a:spLocks noChangeArrowheads="1"/>
          </p:cNvSpPr>
          <p:nvPr/>
        </p:nvSpPr>
        <p:spPr bwMode="auto">
          <a:xfrm>
            <a:off x="2161854" y="2514601"/>
            <a:ext cx="6248400" cy="800219"/>
          </a:xfrm>
          <a:prstGeom prst="rect">
            <a:avLst/>
          </a:prstGeom>
          <a:noFill/>
          <a:ln w="9525">
            <a:noFill/>
            <a:miter lim="800000"/>
            <a:headEnd/>
            <a:tailEnd/>
          </a:ln>
        </p:spPr>
        <p:txBody>
          <a:bodyPr>
            <a:spAutoFit/>
          </a:bodyPr>
          <a:lstStyle/>
          <a:p>
            <a:pPr marL="274320" indent="-274320">
              <a:defRPr/>
            </a:pPr>
            <a:r>
              <a:rPr lang="en-US" sz="2800" b="1" dirty="0">
                <a:latin typeface="Arial" pitchFamily="34" charset="0"/>
              </a:rPr>
              <a:t>John Morehouse </a:t>
            </a:r>
          </a:p>
          <a:p>
            <a:pPr>
              <a:defRPr/>
            </a:pPr>
            <a:endParaRPr lang="en-US" b="1" dirty="0">
              <a:latin typeface="Arial" pitchFamily="34" charset="0"/>
            </a:endParaRPr>
          </a:p>
        </p:txBody>
      </p:sp>
      <p:sp>
        <p:nvSpPr>
          <p:cNvPr id="23" name="TextBox 2"/>
          <p:cNvSpPr txBox="1">
            <a:spLocks noChangeArrowheads="1"/>
          </p:cNvSpPr>
          <p:nvPr/>
        </p:nvSpPr>
        <p:spPr bwMode="auto">
          <a:xfrm>
            <a:off x="2185827" y="685801"/>
            <a:ext cx="7391400" cy="1323439"/>
          </a:xfrm>
          <a:prstGeom prst="rect">
            <a:avLst/>
          </a:prstGeom>
          <a:noFill/>
          <a:ln w="9525">
            <a:noFill/>
            <a:miter lim="800000"/>
            <a:headEnd/>
            <a:tailEnd/>
          </a:ln>
        </p:spPr>
        <p:txBody>
          <a:bodyPr wrap="square">
            <a:spAutoFit/>
          </a:bodyPr>
          <a:lstStyle/>
          <a:p>
            <a:pPr algn="ctr"/>
            <a:r>
              <a:rPr lang="en-US" sz="8000" b="1" dirty="0">
                <a:solidFill>
                  <a:schemeClr val="tx2"/>
                </a:solidFill>
                <a:effectLst>
                  <a:outerShdw blurRad="38100" dist="38100" dir="2700000" algn="tl">
                    <a:srgbClr val="000000">
                      <a:alpha val="43137"/>
                    </a:srgbClr>
                  </a:outerShdw>
                </a:effectLst>
              </a:rPr>
              <a:t>THANK YOU!!!!</a:t>
            </a:r>
          </a:p>
        </p:txBody>
      </p:sp>
      <p:sp>
        <p:nvSpPr>
          <p:cNvPr id="12" name="TextBox 1"/>
          <p:cNvSpPr txBox="1">
            <a:spLocks noChangeArrowheads="1"/>
          </p:cNvSpPr>
          <p:nvPr/>
        </p:nvSpPr>
        <p:spPr bwMode="auto">
          <a:xfrm>
            <a:off x="2971800" y="4254500"/>
            <a:ext cx="1981200" cy="584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3200"/>
              <a:t>@SqlRUs</a:t>
            </a:r>
            <a:endParaRPr lang="en-US" sz="1800"/>
          </a:p>
        </p:txBody>
      </p:sp>
      <p:pic>
        <p:nvPicPr>
          <p:cNvPr id="13" name="Picture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133600" y="5092700"/>
            <a:ext cx="685800" cy="685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4" name="TextBox 11"/>
          <p:cNvSpPr txBox="1">
            <a:spLocks noChangeArrowheads="1"/>
          </p:cNvSpPr>
          <p:nvPr/>
        </p:nvSpPr>
        <p:spPr bwMode="auto">
          <a:xfrm>
            <a:off x="2971800" y="5168900"/>
            <a:ext cx="5486400" cy="584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3200"/>
              <a:t>http://linkedin.com/in/sqlrus</a:t>
            </a:r>
          </a:p>
        </p:txBody>
      </p:sp>
      <p:pic>
        <p:nvPicPr>
          <p:cNvPr id="15" name="Picture 8"/>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133600" y="5880100"/>
            <a:ext cx="685800" cy="685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6" name="TextBox 16"/>
          <p:cNvSpPr txBox="1">
            <a:spLocks noChangeArrowheads="1"/>
          </p:cNvSpPr>
          <p:nvPr/>
        </p:nvSpPr>
        <p:spPr bwMode="auto">
          <a:xfrm>
            <a:off x="2971800" y="5930900"/>
            <a:ext cx="5486400" cy="584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3200" dirty="0"/>
              <a:t>http://</a:t>
            </a:r>
            <a:r>
              <a:rPr lang="en-US" sz="3200" dirty="0" err="1"/>
              <a:t>www.sqlrus.com</a:t>
            </a:r>
            <a:endParaRPr lang="en-US" sz="3200" dirty="0"/>
          </a:p>
        </p:txBody>
      </p:sp>
      <p:pic>
        <p:nvPicPr>
          <p:cNvPr id="17" name="Picture 12"/>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133600" y="3416300"/>
            <a:ext cx="685800" cy="685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8" name="TextBox 19"/>
          <p:cNvSpPr txBox="1">
            <a:spLocks noChangeArrowheads="1"/>
          </p:cNvSpPr>
          <p:nvPr/>
        </p:nvSpPr>
        <p:spPr bwMode="auto">
          <a:xfrm>
            <a:off x="3048000" y="3467100"/>
            <a:ext cx="5486400" cy="584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3200" dirty="0"/>
              <a:t>john@dcac.co</a:t>
            </a:r>
          </a:p>
        </p:txBody>
      </p:sp>
      <p:pic>
        <p:nvPicPr>
          <p:cNvPr id="19" name="Picture 14"/>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133600" y="4254500"/>
            <a:ext cx="685800" cy="685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3905475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31709"/>
            <a:ext cx="7620000" cy="1143000"/>
          </a:xfrm>
        </p:spPr>
        <p:txBody>
          <a:bodyPr/>
          <a:lstStyle/>
          <a:p>
            <a:r>
              <a:rPr lang="en-US" sz="4000" dirty="0"/>
              <a:t>Agenda</a:t>
            </a:r>
          </a:p>
        </p:txBody>
      </p:sp>
      <p:sp>
        <p:nvSpPr>
          <p:cNvPr id="3" name="Content Placeholder 2"/>
          <p:cNvSpPr>
            <a:spLocks noGrp="1"/>
          </p:cNvSpPr>
          <p:nvPr>
            <p:ph idx="1"/>
          </p:nvPr>
        </p:nvSpPr>
        <p:spPr>
          <a:xfrm>
            <a:off x="1981200" y="1219200"/>
            <a:ext cx="7620000" cy="4800600"/>
          </a:xfrm>
        </p:spPr>
        <p:txBody>
          <a:bodyPr/>
          <a:lstStyle/>
          <a:p>
            <a:r>
              <a:rPr lang="en-US" dirty="0"/>
              <a:t>What Is It?</a:t>
            </a:r>
          </a:p>
          <a:p>
            <a:r>
              <a:rPr lang="en-US" dirty="0"/>
              <a:t>How Does It Work?</a:t>
            </a:r>
          </a:p>
          <a:p>
            <a:r>
              <a:rPr lang="en-US" dirty="0"/>
              <a:t>Why Do I Care?  </a:t>
            </a:r>
          </a:p>
          <a:p>
            <a:r>
              <a:rPr lang="en-US" dirty="0"/>
              <a:t>Security</a:t>
            </a:r>
          </a:p>
          <a:p>
            <a:r>
              <a:rPr lang="en-US" dirty="0"/>
              <a:t>Standardization &amp; Consistency</a:t>
            </a:r>
          </a:p>
          <a:p>
            <a:r>
              <a:rPr lang="en-US" dirty="0"/>
              <a:t>Collaboration</a:t>
            </a:r>
          </a:p>
          <a:p>
            <a:r>
              <a:rPr lang="en-US" dirty="0"/>
              <a:t>Deployments</a:t>
            </a:r>
          </a:p>
          <a:p>
            <a:r>
              <a:rPr lang="en-US" dirty="0"/>
              <a:t>Demo</a:t>
            </a:r>
          </a:p>
          <a:p>
            <a:pPr marL="114300" indent="0">
              <a:buNone/>
            </a:pPr>
            <a:endParaRPr lang="en-US" dirty="0"/>
          </a:p>
          <a:p>
            <a:endParaRPr lang="en-US" dirty="0"/>
          </a:p>
        </p:txBody>
      </p:sp>
      <p:pic>
        <p:nvPicPr>
          <p:cNvPr id="1029" name="Picture 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477001" y="3810001"/>
            <a:ext cx="2977365" cy="2414643"/>
          </a:xfrm>
          <a:prstGeom prst="rect">
            <a:avLst/>
          </a:prstGeom>
          <a:noFill/>
          <a:ln>
            <a:noFill/>
          </a:ln>
          <a:effectLst>
            <a:softEdge rad="317500"/>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927006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85800"/>
            <a:ext cx="7620000" cy="1143000"/>
          </a:xfrm>
        </p:spPr>
        <p:txBody>
          <a:bodyPr/>
          <a:lstStyle/>
          <a:p>
            <a:r>
              <a:rPr lang="en-US" sz="4000" dirty="0"/>
              <a:t>What Is It?</a:t>
            </a:r>
          </a:p>
        </p:txBody>
      </p:sp>
      <p:sp>
        <p:nvSpPr>
          <p:cNvPr id="3" name="Content Placeholder 2"/>
          <p:cNvSpPr>
            <a:spLocks noGrp="1"/>
          </p:cNvSpPr>
          <p:nvPr>
            <p:ph idx="1"/>
          </p:nvPr>
        </p:nvSpPr>
        <p:spPr>
          <a:xfrm>
            <a:off x="457200" y="2514600"/>
            <a:ext cx="3733800" cy="2362200"/>
          </a:xfrm>
        </p:spPr>
        <p:txBody>
          <a:bodyPr>
            <a:normAutofit/>
          </a:bodyPr>
          <a:lstStyle/>
          <a:p>
            <a:r>
              <a:rPr lang="en-US" dirty="0"/>
              <a:t>Continuous Delivery</a:t>
            </a:r>
          </a:p>
          <a:p>
            <a:pPr marL="114300" indent="0">
              <a:buNone/>
            </a:pPr>
            <a:endParaRPr lang="en-US" dirty="0"/>
          </a:p>
          <a:p>
            <a:r>
              <a:rPr lang="en-US" dirty="0"/>
              <a:t>Continuous Deployment</a:t>
            </a:r>
          </a:p>
          <a:p>
            <a:pPr lvl="1"/>
            <a:r>
              <a:rPr lang="en-US" dirty="0"/>
              <a:t>Continuous Deployment = Bad Things</a:t>
            </a:r>
          </a:p>
        </p:txBody>
      </p:sp>
      <p:pic>
        <p:nvPicPr>
          <p:cNvPr id="4" name="Picture 3"/>
          <p:cNvPicPr>
            <a:picLocks noChangeAspect="1"/>
          </p:cNvPicPr>
          <p:nvPr/>
        </p:nvPicPr>
        <p:blipFill>
          <a:blip r:embed="rId3"/>
          <a:stretch>
            <a:fillRect/>
          </a:stretch>
        </p:blipFill>
        <p:spPr>
          <a:xfrm>
            <a:off x="4267200" y="2133600"/>
            <a:ext cx="7543800" cy="3261360"/>
          </a:xfrm>
          <a:prstGeom prst="rect">
            <a:avLst/>
          </a:prstGeom>
        </p:spPr>
      </p:pic>
      <p:sp>
        <p:nvSpPr>
          <p:cNvPr id="5" name="Rectangle 4"/>
          <p:cNvSpPr/>
          <p:nvPr/>
        </p:nvSpPr>
        <p:spPr>
          <a:xfrm>
            <a:off x="4267200" y="5442012"/>
            <a:ext cx="8077200" cy="276999"/>
          </a:xfrm>
          <a:prstGeom prst="rect">
            <a:avLst/>
          </a:prstGeom>
        </p:spPr>
        <p:txBody>
          <a:bodyPr wrap="square">
            <a:spAutoFit/>
          </a:bodyPr>
          <a:lstStyle/>
          <a:p>
            <a:r>
              <a:rPr lang="en-US" sz="1200" dirty="0"/>
              <a:t>Source: </a:t>
            </a:r>
            <a:r>
              <a:rPr lang="en-US" sz="1200" dirty="0">
                <a:hlinkClick r:id="rId4"/>
              </a:rPr>
              <a:t>http://blog.crisp.se/2013/02/05/yassalsundman/continuous-delivery-vs-continuous-deployment</a:t>
            </a:r>
            <a:r>
              <a:rPr lang="en-US" sz="1200" dirty="0"/>
              <a:t> </a:t>
            </a:r>
          </a:p>
        </p:txBody>
      </p:sp>
    </p:spTree>
    <p:extLst>
      <p:ext uri="{BB962C8B-B14F-4D97-AF65-F5344CB8AC3E}">
        <p14:creationId xmlns:p14="http://schemas.microsoft.com/office/powerpoint/2010/main" val="10555412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981200" y="31709"/>
            <a:ext cx="7620000" cy="1143000"/>
          </a:xfrm>
        </p:spPr>
        <p:txBody>
          <a:bodyPr/>
          <a:lstStyle/>
          <a:p>
            <a:r>
              <a:rPr lang="en-US" sz="4000" dirty="0"/>
              <a:t>What Is It?</a:t>
            </a:r>
          </a:p>
        </p:txBody>
      </p:sp>
      <p:sp>
        <p:nvSpPr>
          <p:cNvPr id="5" name="Rectangle 4"/>
          <p:cNvSpPr/>
          <p:nvPr/>
        </p:nvSpPr>
        <p:spPr>
          <a:xfrm>
            <a:off x="1981200" y="1143000"/>
            <a:ext cx="7696200" cy="5909310"/>
          </a:xfrm>
          <a:prstGeom prst="rect">
            <a:avLst/>
          </a:prstGeom>
        </p:spPr>
        <p:txBody>
          <a:bodyPr wrap="square">
            <a:spAutoFit/>
          </a:bodyPr>
          <a:lstStyle/>
          <a:p>
            <a:pPr marL="285750" indent="-285750">
              <a:buClr>
                <a:schemeClr val="tx2"/>
              </a:buClr>
              <a:buFont typeface="Arial"/>
              <a:buChar char="•"/>
            </a:pPr>
            <a:r>
              <a:rPr lang="en-US" sz="2400" dirty="0"/>
              <a:t>Parts of the Whole</a:t>
            </a:r>
          </a:p>
          <a:p>
            <a:pPr marL="742950" lvl="1" indent="-285750">
              <a:buClr>
                <a:schemeClr val="accent2"/>
              </a:buClr>
              <a:buFont typeface="Arial"/>
              <a:buChar char="•"/>
            </a:pPr>
            <a:r>
              <a:rPr lang="en-US" sz="2000" dirty="0"/>
              <a:t>Development Model</a:t>
            </a:r>
          </a:p>
          <a:p>
            <a:pPr marL="1200150" lvl="2" indent="-285750">
              <a:buClr>
                <a:schemeClr val="accent3"/>
              </a:buClr>
              <a:buFont typeface="Arial"/>
              <a:buChar char="•"/>
            </a:pPr>
            <a:r>
              <a:rPr lang="en-US" sz="2000" dirty="0"/>
              <a:t>Dedicated</a:t>
            </a:r>
          </a:p>
          <a:p>
            <a:pPr marL="1200150" lvl="2" indent="-285750">
              <a:buClr>
                <a:schemeClr val="accent3"/>
              </a:buClr>
              <a:buFont typeface="Arial"/>
              <a:buChar char="•"/>
            </a:pPr>
            <a:r>
              <a:rPr lang="en-US" sz="2000" dirty="0"/>
              <a:t>Shared</a:t>
            </a:r>
          </a:p>
          <a:p>
            <a:pPr lvl="2"/>
            <a:endParaRPr lang="en-US" sz="2400" dirty="0"/>
          </a:p>
          <a:p>
            <a:pPr marL="742950" lvl="1" indent="-285750">
              <a:buClr>
                <a:schemeClr val="accent2"/>
              </a:buClr>
              <a:buFont typeface="Arial"/>
              <a:buChar char="•"/>
            </a:pPr>
            <a:r>
              <a:rPr lang="en-US" sz="2400" dirty="0"/>
              <a:t>Source Control</a:t>
            </a:r>
          </a:p>
          <a:p>
            <a:pPr marL="1200150" lvl="2" indent="-285750">
              <a:buClr>
                <a:schemeClr val="accent3"/>
              </a:buClr>
              <a:buFont typeface="Arial"/>
              <a:buChar char="•"/>
            </a:pPr>
            <a:r>
              <a:rPr lang="en-US" sz="2000" dirty="0" err="1"/>
              <a:t>Redgate</a:t>
            </a:r>
            <a:r>
              <a:rPr lang="en-US" sz="2000" dirty="0"/>
              <a:t> Source Control</a:t>
            </a:r>
          </a:p>
          <a:p>
            <a:pPr marL="1200150" lvl="2" indent="-285750">
              <a:buClr>
                <a:schemeClr val="accent3"/>
              </a:buClr>
              <a:buFont typeface="Arial"/>
              <a:buChar char="•"/>
            </a:pPr>
            <a:r>
              <a:rPr lang="en-US" sz="2000" dirty="0"/>
              <a:t>Visual Studio SSDT</a:t>
            </a:r>
          </a:p>
          <a:p>
            <a:pPr lvl="2"/>
            <a:endParaRPr lang="en-US" sz="2000" dirty="0"/>
          </a:p>
          <a:p>
            <a:pPr marL="742950" lvl="1" indent="-285750">
              <a:buClr>
                <a:schemeClr val="accent2"/>
              </a:buClr>
              <a:buFont typeface="Arial"/>
              <a:buChar char="•"/>
            </a:pPr>
            <a:r>
              <a:rPr lang="en-US" sz="2400" dirty="0"/>
              <a:t>Continuous Integration (CI)</a:t>
            </a:r>
          </a:p>
          <a:p>
            <a:pPr marL="1200150" lvl="2" indent="-285750">
              <a:buClr>
                <a:schemeClr val="accent3"/>
              </a:buClr>
              <a:buFont typeface="Arial"/>
              <a:buChar char="•"/>
            </a:pPr>
            <a:r>
              <a:rPr lang="en-US" sz="2000" dirty="0"/>
              <a:t>Team City</a:t>
            </a:r>
          </a:p>
          <a:p>
            <a:pPr marL="1200150" lvl="2" indent="-285750">
              <a:buClr>
                <a:schemeClr val="accent3"/>
              </a:buClr>
              <a:buFont typeface="Arial"/>
              <a:buChar char="•"/>
            </a:pPr>
            <a:r>
              <a:rPr lang="en-US" sz="2000" dirty="0"/>
              <a:t>Jenkins</a:t>
            </a:r>
          </a:p>
          <a:p>
            <a:pPr marL="1200150" lvl="2" indent="-285750">
              <a:buClr>
                <a:schemeClr val="accent3"/>
              </a:buClr>
              <a:buFont typeface="Arial"/>
              <a:buChar char="•"/>
            </a:pPr>
            <a:r>
              <a:rPr lang="en-US" sz="2000" dirty="0"/>
              <a:t>Artifact</a:t>
            </a:r>
          </a:p>
          <a:p>
            <a:pPr lvl="2"/>
            <a:endParaRPr lang="en-US" sz="2000" dirty="0"/>
          </a:p>
          <a:p>
            <a:pPr marL="742950" lvl="1" indent="-285750">
              <a:buClr>
                <a:schemeClr val="accent2"/>
              </a:buClr>
              <a:buFont typeface="Arial"/>
              <a:buChar char="•"/>
            </a:pPr>
            <a:r>
              <a:rPr lang="en-US" sz="2400" dirty="0"/>
              <a:t>Release Manager</a:t>
            </a:r>
          </a:p>
          <a:p>
            <a:pPr marL="1200150" lvl="2" indent="-285750">
              <a:buClr>
                <a:schemeClr val="accent3"/>
              </a:buClr>
              <a:buFont typeface="Arial"/>
              <a:buChar char="•"/>
            </a:pPr>
            <a:r>
              <a:rPr lang="en-US" sz="2000" dirty="0"/>
              <a:t>Octopus Deploy</a:t>
            </a:r>
          </a:p>
          <a:p>
            <a:pPr marL="1200150" lvl="2" indent="-285750">
              <a:buClr>
                <a:schemeClr val="accent3"/>
              </a:buClr>
              <a:buFont typeface="Arial"/>
              <a:buChar char="•"/>
            </a:pPr>
            <a:r>
              <a:rPr lang="en-US" sz="2000" dirty="0"/>
              <a:t>MS Release Manager</a:t>
            </a:r>
          </a:p>
          <a:p>
            <a:pPr lvl="2"/>
            <a:endParaRPr lang="en-US" dirty="0"/>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77001" y="3276600"/>
            <a:ext cx="3305175" cy="3295650"/>
          </a:xfrm>
          <a:prstGeom prst="rect">
            <a:avLst/>
          </a:prstGeom>
          <a:noFill/>
          <a:ln>
            <a:noFill/>
          </a:ln>
          <a:effectLst>
            <a:softEdge rad="127000"/>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599397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1981200" y="31709"/>
            <a:ext cx="7620000" cy="1143000"/>
          </a:xfrm>
        </p:spPr>
        <p:txBody>
          <a:bodyPr/>
          <a:lstStyle/>
          <a:p>
            <a:r>
              <a:rPr lang="en-US" sz="4000" dirty="0"/>
              <a:t>Adoption Rate</a:t>
            </a:r>
          </a:p>
        </p:txBody>
      </p:sp>
      <p:pic>
        <p:nvPicPr>
          <p:cNvPr id="9" name="Picture 8"/>
          <p:cNvPicPr>
            <a:picLocks noChangeAspect="1"/>
          </p:cNvPicPr>
          <p:nvPr/>
        </p:nvPicPr>
        <p:blipFill>
          <a:blip r:embed="rId2"/>
          <a:stretch>
            <a:fillRect/>
          </a:stretch>
        </p:blipFill>
        <p:spPr>
          <a:xfrm>
            <a:off x="6248401" y="1173245"/>
            <a:ext cx="3066267" cy="2590800"/>
          </a:xfrm>
          <a:prstGeom prst="rect">
            <a:avLst/>
          </a:prstGeom>
          <a:scene3d>
            <a:camera prst="orthographicFront"/>
            <a:lightRig rig="threePt" dir="t"/>
          </a:scene3d>
          <a:sp3d>
            <a:bevelT/>
          </a:sp3d>
        </p:spPr>
      </p:pic>
      <p:pic>
        <p:nvPicPr>
          <p:cNvPr id="10" name="Picture 9"/>
          <p:cNvPicPr>
            <a:picLocks noChangeAspect="1"/>
          </p:cNvPicPr>
          <p:nvPr/>
        </p:nvPicPr>
        <p:blipFill>
          <a:blip r:embed="rId3"/>
          <a:stretch>
            <a:fillRect/>
          </a:stretch>
        </p:blipFill>
        <p:spPr>
          <a:xfrm>
            <a:off x="6248401" y="3962400"/>
            <a:ext cx="3066267" cy="2527300"/>
          </a:xfrm>
          <a:prstGeom prst="rect">
            <a:avLst/>
          </a:prstGeom>
          <a:scene3d>
            <a:camera prst="orthographicFront"/>
            <a:lightRig rig="threePt" dir="t"/>
          </a:scene3d>
          <a:sp3d>
            <a:bevelT/>
          </a:sp3d>
        </p:spPr>
      </p:pic>
      <p:pic>
        <p:nvPicPr>
          <p:cNvPr id="11" name="Picture 10"/>
          <p:cNvPicPr>
            <a:picLocks noChangeAspect="1"/>
          </p:cNvPicPr>
          <p:nvPr/>
        </p:nvPicPr>
        <p:blipFill>
          <a:blip r:embed="rId4"/>
          <a:stretch>
            <a:fillRect/>
          </a:stretch>
        </p:blipFill>
        <p:spPr>
          <a:xfrm>
            <a:off x="1981200" y="3962400"/>
            <a:ext cx="3505200" cy="2527300"/>
          </a:xfrm>
          <a:prstGeom prst="rect">
            <a:avLst/>
          </a:prstGeom>
          <a:scene3d>
            <a:camera prst="orthographicFront"/>
            <a:lightRig rig="threePt" dir="t"/>
          </a:scene3d>
          <a:sp3d>
            <a:bevelT/>
          </a:sp3d>
        </p:spPr>
      </p:pic>
      <p:sp>
        <p:nvSpPr>
          <p:cNvPr id="12" name="Rectangle 11"/>
          <p:cNvSpPr/>
          <p:nvPr/>
        </p:nvSpPr>
        <p:spPr>
          <a:xfrm>
            <a:off x="1981201" y="1173245"/>
            <a:ext cx="3505200" cy="2462213"/>
          </a:xfrm>
          <a:prstGeom prst="rect">
            <a:avLst/>
          </a:prstGeom>
        </p:spPr>
        <p:txBody>
          <a:bodyPr wrap="square">
            <a:spAutoFit/>
          </a:bodyPr>
          <a:lstStyle/>
          <a:p>
            <a:pPr marL="342900" indent="-342900">
              <a:buFont typeface="Arial" charset="0"/>
              <a:buChar char="•"/>
            </a:pPr>
            <a:r>
              <a:rPr lang="en-US" sz="2200" dirty="0">
                <a:solidFill>
                  <a:srgbClr val="373737"/>
                </a:solidFill>
              </a:rPr>
              <a:t>1000 SQL Server database professionals</a:t>
            </a:r>
          </a:p>
          <a:p>
            <a:pPr marL="342900" indent="-342900">
              <a:buFont typeface="Arial" charset="0"/>
              <a:buChar char="•"/>
            </a:pPr>
            <a:r>
              <a:rPr lang="en-US" sz="2200" dirty="0">
                <a:solidFill>
                  <a:srgbClr val="373737"/>
                </a:solidFill>
              </a:rPr>
              <a:t>Range of industries and company sizes</a:t>
            </a:r>
          </a:p>
          <a:p>
            <a:pPr marL="342900" indent="-342900">
              <a:buFont typeface="Arial" charset="0"/>
              <a:buChar char="•"/>
            </a:pPr>
            <a:r>
              <a:rPr lang="en-US" sz="2200" dirty="0">
                <a:solidFill>
                  <a:srgbClr val="373737"/>
                </a:solidFill>
              </a:rPr>
              <a:t>Had or planning to adopt DevOps practices in their organization</a:t>
            </a:r>
            <a:endParaRPr lang="en-US" sz="2200" dirty="0"/>
          </a:p>
        </p:txBody>
      </p:sp>
    </p:spTree>
    <p:extLst>
      <p:ext uri="{BB962C8B-B14F-4D97-AF65-F5344CB8AC3E}">
        <p14:creationId xmlns:p14="http://schemas.microsoft.com/office/powerpoint/2010/main" val="10850242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438400" y="1447800"/>
            <a:ext cx="1600200" cy="1295400"/>
          </a:xfrm>
          <a:prstGeom prst="rect">
            <a:avLst/>
          </a:prstGeom>
          <a:solidFill>
            <a:schemeClr val="bg1"/>
          </a:solidFill>
          <a:ln w="28575"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Snip Same Side Corner Rectangle 4"/>
          <p:cNvSpPr/>
          <p:nvPr/>
        </p:nvSpPr>
        <p:spPr>
          <a:xfrm>
            <a:off x="1905000" y="2590800"/>
            <a:ext cx="914400" cy="304800"/>
          </a:xfrm>
          <a:prstGeom prst="snip2SameRect">
            <a:avLst/>
          </a:prstGeom>
          <a:solidFill>
            <a:schemeClr val="accent4">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0000"/>
              </a:solidFill>
            </a:endParaRPr>
          </a:p>
        </p:txBody>
      </p:sp>
      <p:sp>
        <p:nvSpPr>
          <p:cNvPr id="6" name="Smiley Face 5"/>
          <p:cNvSpPr/>
          <p:nvPr/>
        </p:nvSpPr>
        <p:spPr>
          <a:xfrm>
            <a:off x="2057400" y="2057400"/>
            <a:ext cx="609600" cy="457200"/>
          </a:xfrm>
          <a:prstGeom prst="smileyFace">
            <a:avLst/>
          </a:prstGeom>
          <a:solidFill>
            <a:schemeClr val="accent4">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Magnetic Disk 7"/>
          <p:cNvSpPr/>
          <p:nvPr/>
        </p:nvSpPr>
        <p:spPr>
          <a:xfrm>
            <a:off x="2971800" y="1600201"/>
            <a:ext cx="822960" cy="251987"/>
          </a:xfrm>
          <a:prstGeom prst="flowChartMagneticDisk">
            <a:avLst/>
          </a:prstGeom>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9" name="Magnetic Disk 8"/>
          <p:cNvSpPr/>
          <p:nvPr/>
        </p:nvSpPr>
        <p:spPr>
          <a:xfrm>
            <a:off x="2971800" y="1981201"/>
            <a:ext cx="822960" cy="251987"/>
          </a:xfrm>
          <a:prstGeom prst="flowChartMagneticDisk">
            <a:avLst/>
          </a:prstGeom>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0" name="Magnetic Disk 9"/>
          <p:cNvSpPr/>
          <p:nvPr/>
        </p:nvSpPr>
        <p:spPr>
          <a:xfrm>
            <a:off x="2971800" y="2362201"/>
            <a:ext cx="822960" cy="251987"/>
          </a:xfrm>
          <a:prstGeom prst="flowChartMagneticDisk">
            <a:avLst/>
          </a:prstGeom>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1" name="Title 1"/>
          <p:cNvSpPr>
            <a:spLocks noGrp="1"/>
          </p:cNvSpPr>
          <p:nvPr>
            <p:ph type="title"/>
          </p:nvPr>
        </p:nvSpPr>
        <p:spPr>
          <a:xfrm>
            <a:off x="1981200" y="4400"/>
            <a:ext cx="7620000" cy="1143000"/>
          </a:xfrm>
        </p:spPr>
        <p:txBody>
          <a:bodyPr/>
          <a:lstStyle/>
          <a:p>
            <a:r>
              <a:rPr lang="en-US" dirty="0"/>
              <a:t>How It Works</a:t>
            </a:r>
          </a:p>
        </p:txBody>
      </p:sp>
    </p:spTree>
    <p:extLst>
      <p:ext uri="{BB962C8B-B14F-4D97-AF65-F5344CB8AC3E}">
        <p14:creationId xmlns:p14="http://schemas.microsoft.com/office/powerpoint/2010/main" val="13093112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438400" y="1447800"/>
            <a:ext cx="1600200" cy="1295400"/>
          </a:xfrm>
          <a:prstGeom prst="rect">
            <a:avLst/>
          </a:prstGeom>
          <a:solidFill>
            <a:schemeClr val="bg1"/>
          </a:solidFill>
          <a:ln w="28575"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Magnetic Disk 7"/>
          <p:cNvSpPr/>
          <p:nvPr/>
        </p:nvSpPr>
        <p:spPr>
          <a:xfrm>
            <a:off x="2971800" y="1600201"/>
            <a:ext cx="822960" cy="251987"/>
          </a:xfrm>
          <a:prstGeom prst="flowChartMagneticDisk">
            <a:avLst/>
          </a:prstGeom>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9" name="Magnetic Disk 8"/>
          <p:cNvSpPr/>
          <p:nvPr/>
        </p:nvSpPr>
        <p:spPr>
          <a:xfrm>
            <a:off x="2971800" y="1981201"/>
            <a:ext cx="822960" cy="251987"/>
          </a:xfrm>
          <a:prstGeom prst="flowChartMagneticDisk">
            <a:avLst/>
          </a:prstGeom>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0" name="Magnetic Disk 9"/>
          <p:cNvSpPr/>
          <p:nvPr/>
        </p:nvSpPr>
        <p:spPr>
          <a:xfrm>
            <a:off x="2971800" y="2362201"/>
            <a:ext cx="822960" cy="251987"/>
          </a:xfrm>
          <a:prstGeom prst="flowChartMagneticDisk">
            <a:avLst/>
          </a:prstGeom>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1" name="Rectangle 10"/>
          <p:cNvSpPr/>
          <p:nvPr/>
        </p:nvSpPr>
        <p:spPr>
          <a:xfrm>
            <a:off x="5257800" y="1371600"/>
            <a:ext cx="1600200" cy="1447800"/>
          </a:xfrm>
          <a:prstGeom prst="rect">
            <a:avLst/>
          </a:prstGeom>
          <a:solidFill>
            <a:schemeClr val="bg1"/>
          </a:solidFill>
          <a:ln w="28575" cmpd="sng"/>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FF0000"/>
                </a:solidFill>
              </a:rPr>
              <a:t>Source Control System</a:t>
            </a:r>
          </a:p>
        </p:txBody>
      </p:sp>
      <p:sp>
        <p:nvSpPr>
          <p:cNvPr id="12" name="Right Arrow 11"/>
          <p:cNvSpPr/>
          <p:nvPr/>
        </p:nvSpPr>
        <p:spPr>
          <a:xfrm>
            <a:off x="4191000" y="1905000"/>
            <a:ext cx="990600" cy="304800"/>
          </a:xfrm>
          <a:prstGeom prst="rightArrow">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Snip Same Side Corner Rectangle 12"/>
          <p:cNvSpPr/>
          <p:nvPr/>
        </p:nvSpPr>
        <p:spPr>
          <a:xfrm>
            <a:off x="1905000" y="2590800"/>
            <a:ext cx="914400" cy="304800"/>
          </a:xfrm>
          <a:prstGeom prst="snip2SameRect">
            <a:avLst/>
          </a:prstGeom>
          <a:solidFill>
            <a:schemeClr val="accent4">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0000"/>
              </a:solidFill>
            </a:endParaRPr>
          </a:p>
        </p:txBody>
      </p:sp>
      <p:sp>
        <p:nvSpPr>
          <p:cNvPr id="14" name="Smiley Face 13"/>
          <p:cNvSpPr/>
          <p:nvPr/>
        </p:nvSpPr>
        <p:spPr>
          <a:xfrm>
            <a:off x="2057400" y="2057400"/>
            <a:ext cx="609600" cy="457200"/>
          </a:xfrm>
          <a:prstGeom prst="smileyFace">
            <a:avLst/>
          </a:prstGeom>
          <a:solidFill>
            <a:schemeClr val="accent4">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itle 1"/>
          <p:cNvSpPr>
            <a:spLocks noGrp="1"/>
          </p:cNvSpPr>
          <p:nvPr>
            <p:ph type="title"/>
          </p:nvPr>
        </p:nvSpPr>
        <p:spPr>
          <a:xfrm>
            <a:off x="1981200" y="4400"/>
            <a:ext cx="7620000" cy="1143000"/>
          </a:xfrm>
        </p:spPr>
        <p:txBody>
          <a:bodyPr/>
          <a:lstStyle/>
          <a:p>
            <a:r>
              <a:rPr lang="en-US" dirty="0"/>
              <a:t>How It Works</a:t>
            </a:r>
          </a:p>
        </p:txBody>
      </p:sp>
    </p:spTree>
    <p:extLst>
      <p:ext uri="{BB962C8B-B14F-4D97-AF65-F5344CB8AC3E}">
        <p14:creationId xmlns:p14="http://schemas.microsoft.com/office/powerpoint/2010/main" val="2128215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theme/theme1.xml><?xml version="1.0" encoding="utf-8"?>
<a:theme xmlns:a="http://schemas.openxmlformats.org/drawingml/2006/main" name="Berlin">
  <a:themeElements>
    <a:clrScheme name="Berlin">
      <a:dk1>
        <a:sysClr val="windowText" lastClr="000000"/>
      </a:dk1>
      <a:lt1>
        <a:sysClr val="window" lastClr="FFFFFF"/>
      </a:lt1>
      <a:dk2>
        <a:srgbClr val="9D360E"/>
      </a:dk2>
      <a:lt2>
        <a:srgbClr val="E7E6E6"/>
      </a:lt2>
      <a:accent1>
        <a:srgbClr val="F09415"/>
      </a:accent1>
      <a:accent2>
        <a:srgbClr val="C1B56B"/>
      </a:accent2>
      <a:accent3>
        <a:srgbClr val="4BAF73"/>
      </a:accent3>
      <a:accent4>
        <a:srgbClr val="5AA6C0"/>
      </a:accent4>
      <a:accent5>
        <a:srgbClr val="D17DF9"/>
      </a:accent5>
      <a:accent6>
        <a:srgbClr val="FA7E5C"/>
      </a:accent6>
      <a:hlink>
        <a:srgbClr val="FFAE3E"/>
      </a:hlink>
      <a:folHlink>
        <a:srgbClr val="FCC77E"/>
      </a:folHlink>
    </a:clrScheme>
    <a:fontScheme name="Berlin">
      <a:majorFont>
        <a:latin typeface="Trebuchet MS" panose="020B0603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panose="020B0603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erlin">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270000"/>
                <a:satMod val="200000"/>
                <a:lumMod val="128000"/>
              </a:schemeClr>
            </a:gs>
            <a:gs pos="50000">
              <a:schemeClr val="phClr">
                <a:shade val="100000"/>
                <a:hueMod val="100000"/>
                <a:satMod val="110000"/>
                <a:lumMod val="130000"/>
              </a:schemeClr>
            </a:gs>
            <a:gs pos="100000">
              <a:schemeClr val="phClr">
                <a:shade val="78000"/>
                <a:hueMod val="44000"/>
                <a:satMod val="200000"/>
                <a:lumMod val="69000"/>
              </a:schemeClr>
            </a:gs>
          </a:gsLst>
          <a:lin ang="2520000" scaled="0"/>
        </a:gradFill>
      </a:bgFillStyleLst>
    </a:fmtScheme>
  </a:themeElements>
  <a:objectDefaults/>
  <a:extraClrSchemeLst/>
  <a:extLst>
    <a:ext uri="{05A4C25C-085E-4340-85A3-A5531E510DB2}">
      <thm15:themeFamily xmlns:thm15="http://schemas.microsoft.com/office/thememl/2012/main" name="Berlin" id="{7B5DBA9E-B069-418E-9360-A61BDD0615A4}" vid="{C0CBE056-4EF4-4D92-969E-947779DA7AA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TM04033917[[fn=Berlin]]</Template>
  <TotalTime>51633</TotalTime>
  <Words>2161</Words>
  <Application>Microsoft Office PowerPoint</Application>
  <PresentationFormat>Widescreen</PresentationFormat>
  <Paragraphs>338</Paragraphs>
  <Slides>31</Slides>
  <Notes>23</Notes>
  <HiddenSlides>1</HiddenSlides>
  <MMClips>0</MMClips>
  <ScaleCrop>false</ScaleCrop>
  <HeadingPairs>
    <vt:vector size="8" baseType="variant">
      <vt:variant>
        <vt:lpstr>Fonts Used</vt:lpstr>
      </vt:variant>
      <vt:variant>
        <vt:i4>3</vt:i4>
      </vt:variant>
      <vt:variant>
        <vt:lpstr>Theme</vt:lpstr>
      </vt:variant>
      <vt:variant>
        <vt:i4>1</vt:i4>
      </vt:variant>
      <vt:variant>
        <vt:lpstr>Slide Titles</vt:lpstr>
      </vt:variant>
      <vt:variant>
        <vt:i4>31</vt:i4>
      </vt:variant>
      <vt:variant>
        <vt:lpstr>Custom Shows</vt:lpstr>
      </vt:variant>
      <vt:variant>
        <vt:i4>1</vt:i4>
      </vt:variant>
    </vt:vector>
  </HeadingPairs>
  <TitlesOfParts>
    <vt:vector size="36" baseType="lpstr">
      <vt:lpstr>Arial</vt:lpstr>
      <vt:lpstr>Calibri</vt:lpstr>
      <vt:lpstr>Trebuchet MS</vt:lpstr>
      <vt:lpstr>Berlin</vt:lpstr>
      <vt:lpstr>Database Continuous Delivery &amp; Your Salvation!</vt:lpstr>
      <vt:lpstr>Who Am I?</vt:lpstr>
      <vt:lpstr>Where Am I?</vt:lpstr>
      <vt:lpstr>Agenda</vt:lpstr>
      <vt:lpstr>What Is It?</vt:lpstr>
      <vt:lpstr>What Is It?</vt:lpstr>
      <vt:lpstr>Adoption Rate</vt:lpstr>
      <vt:lpstr>How It Works</vt:lpstr>
      <vt:lpstr>How It Works</vt:lpstr>
      <vt:lpstr>How It Works</vt:lpstr>
      <vt:lpstr>How It Works</vt:lpstr>
      <vt:lpstr>How It Works</vt:lpstr>
      <vt:lpstr>How It Works</vt:lpstr>
      <vt:lpstr>How It Works</vt:lpstr>
      <vt:lpstr>How It Works</vt:lpstr>
      <vt:lpstr>PowerPoint Presentation</vt:lpstr>
      <vt:lpstr>Why Do I Even Care? </vt:lpstr>
      <vt:lpstr>Security</vt:lpstr>
      <vt:lpstr>Security</vt:lpstr>
      <vt:lpstr> </vt:lpstr>
      <vt:lpstr>Standardization &amp; Consistency</vt:lpstr>
      <vt:lpstr>Standardization &amp; Consistency</vt:lpstr>
      <vt:lpstr>Standardization &amp; Consistency</vt:lpstr>
      <vt:lpstr>Collaboration</vt:lpstr>
      <vt:lpstr>Deployments</vt:lpstr>
      <vt:lpstr>DEMO</vt:lpstr>
      <vt:lpstr>The Salvation..</vt:lpstr>
      <vt:lpstr>The Salvation..</vt:lpstr>
      <vt:lpstr>Resources</vt:lpstr>
      <vt:lpstr>Thank A Sponsor</vt:lpstr>
      <vt:lpstr>PowerPoint Presentation</vt:lpstr>
      <vt:lpstr>Custom Show 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Session Title</dc:title>
  <dc:creator>Jeremy</dc:creator>
  <cp:lastModifiedBy>John Morehouse</cp:lastModifiedBy>
  <cp:revision>264</cp:revision>
  <dcterms:created xsi:type="dcterms:W3CDTF">2011-12-12T17:49:46Z</dcterms:created>
  <dcterms:modified xsi:type="dcterms:W3CDTF">2018-12-15T17:08:18Z</dcterms:modified>
</cp:coreProperties>
</file>